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3" d="100"/>
          <a:sy n="63" d="100"/>
        </p:scale>
        <p:origin x="1416" y="-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04B9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33985">
              <a:lnSpc>
                <a:spcPts val="1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04B9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33985">
              <a:lnSpc>
                <a:spcPts val="1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04B9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33985">
              <a:lnSpc>
                <a:spcPts val="1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04B9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33985">
              <a:lnSpc>
                <a:spcPts val="1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33985">
              <a:lnSpc>
                <a:spcPts val="1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015" y="363753"/>
            <a:ext cx="8263255" cy="629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04B9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74697" y="1291590"/>
            <a:ext cx="6545580" cy="2096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51288" y="6971684"/>
            <a:ext cx="284479" cy="241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33985">
              <a:lnSpc>
                <a:spcPts val="1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n.sam@ryerson.c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jp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jpg"/><Relationship Id="rId2" Type="http://schemas.openxmlformats.org/officeDocument/2006/relationships/hyperlink" Target="http://www.kaggle.com/datasets/adityakadiwal/water-potability/" TargetMode="Externa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jp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jp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image" Target="../media/image36.jp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jpg"/><Relationship Id="rId38" Type="http://schemas.openxmlformats.org/officeDocument/2006/relationships/image" Target="../media/image67.jpg"/><Relationship Id="rId2" Type="http://schemas.openxmlformats.org/officeDocument/2006/relationships/image" Target="../media/image31.jp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7.jpg"/><Relationship Id="rId3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3716" y="100584"/>
            <a:ext cx="4401820" cy="5875020"/>
            <a:chOff x="-13716" y="100584"/>
            <a:chExt cx="4401820" cy="5875020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4373880" cy="5847715"/>
            </a:xfrm>
            <a:custGeom>
              <a:avLst/>
              <a:gdLst/>
              <a:ahLst/>
              <a:cxnLst/>
              <a:rect l="l" t="t" r="r" b="b"/>
              <a:pathLst>
                <a:path w="4373880" h="5847715">
                  <a:moveTo>
                    <a:pt x="4373880" y="5847587"/>
                  </a:moveTo>
                  <a:lnTo>
                    <a:pt x="0" y="5847587"/>
                  </a:lnTo>
                  <a:lnTo>
                    <a:pt x="0" y="0"/>
                  </a:lnTo>
                  <a:lnTo>
                    <a:pt x="4373880" y="0"/>
                  </a:lnTo>
                  <a:lnTo>
                    <a:pt x="4373880" y="5847587"/>
                  </a:lnTo>
                  <a:close/>
                </a:path>
              </a:pathLst>
            </a:custGeom>
            <a:solidFill>
              <a:srgbClr val="FFD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4300"/>
              <a:ext cx="4373880" cy="5847715"/>
            </a:xfrm>
            <a:custGeom>
              <a:avLst/>
              <a:gdLst/>
              <a:ahLst/>
              <a:cxnLst/>
              <a:rect l="l" t="t" r="r" b="b"/>
              <a:pathLst>
                <a:path w="4373880" h="5847715">
                  <a:moveTo>
                    <a:pt x="0" y="0"/>
                  </a:moveTo>
                  <a:lnTo>
                    <a:pt x="4373880" y="0"/>
                  </a:lnTo>
                  <a:lnTo>
                    <a:pt x="4373880" y="5847587"/>
                  </a:lnTo>
                  <a:lnTo>
                    <a:pt x="0" y="5847587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FFD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22095" y="2764942"/>
            <a:ext cx="2334260" cy="5257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60"/>
              </a:spcBef>
            </a:pPr>
            <a:r>
              <a:rPr sz="1500" b="1" spc="-10" dirty="0">
                <a:latin typeface="Cambria"/>
                <a:cs typeface="Cambria"/>
              </a:rPr>
              <a:t>CIND820:</a:t>
            </a:r>
            <a:endParaRPr sz="15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1500" b="1" dirty="0">
                <a:latin typeface="Cambria"/>
                <a:cs typeface="Cambria"/>
              </a:rPr>
              <a:t>Big</a:t>
            </a:r>
            <a:r>
              <a:rPr sz="1500" b="1" spc="70" dirty="0">
                <a:latin typeface="Cambria"/>
                <a:cs typeface="Cambria"/>
              </a:rPr>
              <a:t> </a:t>
            </a:r>
            <a:r>
              <a:rPr sz="1500" b="1" dirty="0">
                <a:latin typeface="Cambria"/>
                <a:cs typeface="Cambria"/>
              </a:rPr>
              <a:t>Data</a:t>
            </a:r>
            <a:r>
              <a:rPr sz="1500" b="1" spc="65" dirty="0">
                <a:latin typeface="Cambria"/>
                <a:cs typeface="Cambria"/>
              </a:rPr>
              <a:t> </a:t>
            </a:r>
            <a:r>
              <a:rPr sz="1500" b="1" dirty="0">
                <a:latin typeface="Cambria"/>
                <a:cs typeface="Cambria"/>
              </a:rPr>
              <a:t>Analytics</a:t>
            </a:r>
            <a:r>
              <a:rPr sz="1500" b="1" spc="90" dirty="0">
                <a:latin typeface="Cambria"/>
                <a:cs typeface="Cambria"/>
              </a:rPr>
              <a:t> </a:t>
            </a:r>
            <a:r>
              <a:rPr sz="1500" b="1" spc="-10" dirty="0">
                <a:latin typeface="Cambria"/>
                <a:cs typeface="Cambria"/>
              </a:rPr>
              <a:t>Project</a:t>
            </a:r>
            <a:endParaRPr sz="15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6945" y="4024735"/>
            <a:ext cx="1903730" cy="1406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7015" marR="237490" indent="48260" algn="just">
              <a:lnSpc>
                <a:spcPct val="107900"/>
              </a:lnSpc>
              <a:spcBef>
                <a:spcPts val="90"/>
              </a:spcBef>
            </a:pPr>
            <a:r>
              <a:rPr sz="1200" dirty="0">
                <a:latin typeface="Cambria"/>
                <a:cs typeface="Cambria"/>
              </a:rPr>
              <a:t>Project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by:</a:t>
            </a:r>
            <a:r>
              <a:rPr sz="1200" spc="-4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Ann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25" dirty="0">
                <a:latin typeface="Cambria"/>
                <a:cs typeface="Cambria"/>
              </a:rPr>
              <a:t>Sam </a:t>
            </a:r>
            <a:r>
              <a:rPr sz="1200" spc="-10" dirty="0">
                <a:latin typeface="Cambria"/>
                <a:cs typeface="Cambria"/>
                <a:hlinkClick r:id="rId3"/>
              </a:rPr>
              <a:t>ann.sam@ryerson.ca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Student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#501160843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Cambria"/>
                <a:cs typeface="Cambria"/>
              </a:rPr>
              <a:t>Supervisor:</a:t>
            </a:r>
            <a:r>
              <a:rPr sz="1200" spc="-3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Dr.</a:t>
            </a:r>
            <a:r>
              <a:rPr sz="1200" spc="-3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Ceni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Baboglu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ambria"/>
              <a:cs typeface="Cambria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ambria"/>
                <a:cs typeface="Cambria"/>
              </a:rPr>
              <a:t>Spring-Summer</a:t>
            </a:r>
            <a:r>
              <a:rPr sz="1200" b="1" spc="-30" dirty="0">
                <a:latin typeface="Cambria"/>
                <a:cs typeface="Cambria"/>
              </a:rPr>
              <a:t> </a:t>
            </a:r>
            <a:r>
              <a:rPr sz="1200" b="1" spc="-20" dirty="0">
                <a:latin typeface="Cambria"/>
                <a:cs typeface="Cambria"/>
              </a:rPr>
              <a:t>2022</a:t>
            </a:r>
            <a:endParaRPr sz="12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272" y="6280403"/>
            <a:ext cx="2196083" cy="11795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78624" y="1038963"/>
            <a:ext cx="3224530" cy="131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7300"/>
              </a:lnSpc>
              <a:spcBef>
                <a:spcPts val="100"/>
              </a:spcBef>
            </a:pPr>
            <a:r>
              <a:rPr spc="-20" dirty="0">
                <a:solidFill>
                  <a:srgbClr val="000000"/>
                </a:solidFill>
              </a:rPr>
              <a:t>Water</a:t>
            </a:r>
            <a:r>
              <a:rPr spc="-16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Quality 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79650">
              <a:lnSpc>
                <a:spcPct val="100000"/>
              </a:lnSpc>
              <a:spcBef>
                <a:spcPts val="110"/>
              </a:spcBef>
            </a:pPr>
            <a:r>
              <a:rPr dirty="0"/>
              <a:t>Class</a:t>
            </a:r>
            <a:r>
              <a:rPr spc="-30" dirty="0"/>
              <a:t> </a:t>
            </a:r>
            <a:r>
              <a:rPr spc="-10" dirty="0"/>
              <a:t>Imbalance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295" y="1283208"/>
            <a:ext cx="3525011" cy="33253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1234" y="2305286"/>
            <a:ext cx="4883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FFFFFF"/>
                </a:solidFill>
                <a:latin typeface="Cambria"/>
                <a:cs typeface="Cambria"/>
              </a:rPr>
              <a:t>61.7%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24386" y="3370553"/>
            <a:ext cx="4883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FFFFFF"/>
                </a:solidFill>
                <a:latin typeface="Cambria"/>
                <a:cs typeface="Cambria"/>
              </a:rPr>
              <a:t>38.3%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3211" y="2481072"/>
            <a:ext cx="1171956" cy="10134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0615" y="1328928"/>
            <a:ext cx="3525011" cy="33207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84843" y="2370852"/>
            <a:ext cx="3873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5" dirty="0">
                <a:solidFill>
                  <a:srgbClr val="FFFFFF"/>
                </a:solidFill>
                <a:latin typeface="Cambria"/>
                <a:cs typeface="Cambria"/>
              </a:rPr>
              <a:t>50%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7374099" y="3344688"/>
            <a:ext cx="3873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5" dirty="0">
                <a:solidFill>
                  <a:srgbClr val="FFFFFF"/>
                </a:solidFill>
                <a:latin typeface="Cambria"/>
                <a:cs typeface="Cambria"/>
              </a:rPr>
              <a:t>50%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149" y="5575749"/>
            <a:ext cx="8184515" cy="629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6390" marR="5080" indent="-314325">
              <a:lnSpc>
                <a:spcPct val="101600"/>
              </a:lnSpc>
              <a:spcBef>
                <a:spcPts val="90"/>
              </a:spcBef>
              <a:buFont typeface="Arial"/>
              <a:buChar char="•"/>
              <a:tabLst>
                <a:tab pos="326390" algn="l"/>
                <a:tab pos="327025" algn="l"/>
              </a:tabLst>
            </a:pPr>
            <a:r>
              <a:rPr sz="1950" dirty="0">
                <a:latin typeface="Cambria"/>
                <a:cs typeface="Cambria"/>
              </a:rPr>
              <a:t>Up-sampling the</a:t>
            </a:r>
            <a:r>
              <a:rPr sz="1950" spc="2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minority</a:t>
            </a:r>
            <a:r>
              <a:rPr sz="1950" spc="7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class</a:t>
            </a:r>
            <a:r>
              <a:rPr sz="1950" spc="1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to</a:t>
            </a:r>
            <a:r>
              <a:rPr sz="1950" spc="5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balance the</a:t>
            </a:r>
            <a:r>
              <a:rPr sz="1950" spc="4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data</a:t>
            </a:r>
            <a:r>
              <a:rPr sz="1950" spc="3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for</a:t>
            </a:r>
            <a:r>
              <a:rPr sz="1950" spc="2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training</a:t>
            </a:r>
            <a:r>
              <a:rPr sz="1950" spc="2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to</a:t>
            </a:r>
            <a:r>
              <a:rPr sz="1950" spc="10" dirty="0">
                <a:latin typeface="Cambria"/>
                <a:cs typeface="Cambria"/>
              </a:rPr>
              <a:t> </a:t>
            </a:r>
            <a:r>
              <a:rPr sz="1950" spc="-10" dirty="0">
                <a:latin typeface="Cambria"/>
                <a:cs typeface="Cambria"/>
              </a:rPr>
              <a:t>prevent </a:t>
            </a:r>
            <a:r>
              <a:rPr sz="1950" dirty="0">
                <a:latin typeface="Cambria"/>
                <a:cs typeface="Cambria"/>
              </a:rPr>
              <a:t>bias</a:t>
            </a:r>
            <a:r>
              <a:rPr sz="1950" spc="1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to</a:t>
            </a:r>
            <a:r>
              <a:rPr sz="1950" spc="3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the</a:t>
            </a:r>
            <a:r>
              <a:rPr sz="1950" spc="2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majority</a:t>
            </a:r>
            <a:r>
              <a:rPr sz="1950" spc="50" dirty="0">
                <a:latin typeface="Cambria"/>
                <a:cs typeface="Cambria"/>
              </a:rPr>
              <a:t> </a:t>
            </a:r>
            <a:r>
              <a:rPr sz="1950" spc="-10" dirty="0">
                <a:latin typeface="Cambria"/>
                <a:cs typeface="Cambria"/>
              </a:rPr>
              <a:t>class</a:t>
            </a:r>
            <a:endParaRPr sz="19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71233" y="4682751"/>
            <a:ext cx="109220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-10" dirty="0">
                <a:solidFill>
                  <a:srgbClr val="0077C8"/>
                </a:solidFill>
                <a:latin typeface="Times New Roman"/>
                <a:cs typeface="Times New Roman"/>
              </a:rPr>
              <a:t>1930</a:t>
            </a:r>
            <a:r>
              <a:rPr sz="1950" b="1" spc="-10" dirty="0">
                <a:latin typeface="Times New Roman"/>
                <a:cs typeface="Times New Roman"/>
              </a:rPr>
              <a:t>/</a:t>
            </a:r>
            <a:r>
              <a:rPr sz="1950" b="1" spc="-10" dirty="0">
                <a:solidFill>
                  <a:srgbClr val="FD9108"/>
                </a:solidFill>
                <a:latin typeface="Times New Roman"/>
                <a:cs typeface="Times New Roman"/>
              </a:rPr>
              <a:t>1198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6780" y="4682751"/>
            <a:ext cx="110490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-10" dirty="0">
                <a:solidFill>
                  <a:srgbClr val="0077C8"/>
                </a:solidFill>
                <a:latin typeface="Times New Roman"/>
                <a:cs typeface="Times New Roman"/>
              </a:rPr>
              <a:t>1930</a:t>
            </a:r>
            <a:r>
              <a:rPr sz="1950" b="1" spc="-10" dirty="0">
                <a:latin typeface="Times New Roman"/>
                <a:cs typeface="Times New Roman"/>
              </a:rPr>
              <a:t>/</a:t>
            </a:r>
            <a:r>
              <a:rPr sz="1950" b="1" spc="-10" dirty="0">
                <a:solidFill>
                  <a:srgbClr val="FD9108"/>
                </a:solidFill>
                <a:latin typeface="Times New Roman"/>
                <a:cs typeface="Times New Roman"/>
              </a:rPr>
              <a:t>1930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67385">
              <a:lnSpc>
                <a:spcPct val="100000"/>
              </a:lnSpc>
              <a:spcBef>
                <a:spcPts val="110"/>
              </a:spcBef>
            </a:pPr>
            <a:r>
              <a:rPr dirty="0"/>
              <a:t>Principle</a:t>
            </a:r>
            <a:r>
              <a:rPr spc="-35" dirty="0"/>
              <a:t> </a:t>
            </a:r>
            <a:r>
              <a:rPr dirty="0"/>
              <a:t>Component</a:t>
            </a:r>
            <a:r>
              <a:rPr spc="-3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5783" y="1474688"/>
            <a:ext cx="8686800" cy="930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5080" indent="-253365">
              <a:lnSpc>
                <a:spcPct val="101499"/>
              </a:lnSpc>
              <a:spcBef>
                <a:spcPts val="9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1950" dirty="0">
                <a:latin typeface="Cambria"/>
                <a:cs typeface="Cambria"/>
              </a:rPr>
              <a:t>Exploring</a:t>
            </a:r>
            <a:r>
              <a:rPr sz="1950" spc="2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dimensionality</a:t>
            </a:r>
            <a:r>
              <a:rPr sz="1950" spc="2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reduction</a:t>
            </a:r>
            <a:r>
              <a:rPr sz="1950" spc="2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using</a:t>
            </a:r>
            <a:r>
              <a:rPr sz="1950" spc="45" dirty="0">
                <a:latin typeface="Cambria"/>
                <a:cs typeface="Cambria"/>
              </a:rPr>
              <a:t> </a:t>
            </a:r>
            <a:r>
              <a:rPr sz="1950" b="1" dirty="0">
                <a:latin typeface="Cambria"/>
                <a:cs typeface="Cambria"/>
              </a:rPr>
              <a:t>PCA</a:t>
            </a:r>
            <a:r>
              <a:rPr sz="1950" b="1" spc="5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tells</a:t>
            </a:r>
            <a:r>
              <a:rPr sz="1950" spc="3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us</a:t>
            </a:r>
            <a:r>
              <a:rPr sz="1950" spc="6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that</a:t>
            </a:r>
            <a:r>
              <a:rPr sz="1950" spc="3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all</a:t>
            </a:r>
            <a:r>
              <a:rPr sz="1950" spc="3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the</a:t>
            </a:r>
            <a:r>
              <a:rPr sz="1950" spc="2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variables</a:t>
            </a:r>
            <a:r>
              <a:rPr sz="1950" spc="75" dirty="0">
                <a:latin typeface="Cambria"/>
                <a:cs typeface="Cambria"/>
              </a:rPr>
              <a:t> </a:t>
            </a:r>
            <a:r>
              <a:rPr sz="1950" spc="-25" dirty="0">
                <a:latin typeface="Cambria"/>
                <a:cs typeface="Cambria"/>
              </a:rPr>
              <a:t>are </a:t>
            </a:r>
            <a:r>
              <a:rPr sz="1950" dirty="0">
                <a:latin typeface="Cambria"/>
                <a:cs typeface="Cambria"/>
              </a:rPr>
              <a:t>independent</a:t>
            </a:r>
            <a:r>
              <a:rPr sz="1950" spc="1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from</a:t>
            </a:r>
            <a:r>
              <a:rPr sz="1950" spc="4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each</a:t>
            </a:r>
            <a:r>
              <a:rPr sz="1950" spc="1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other</a:t>
            </a:r>
            <a:r>
              <a:rPr sz="1950" spc="3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and</a:t>
            </a:r>
            <a:r>
              <a:rPr sz="1950" spc="5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further</a:t>
            </a:r>
            <a:r>
              <a:rPr sz="1950" spc="7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confirms</a:t>
            </a:r>
            <a:r>
              <a:rPr sz="1950" spc="2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our</a:t>
            </a:r>
            <a:r>
              <a:rPr sz="1950" spc="3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previous</a:t>
            </a:r>
            <a:r>
              <a:rPr sz="1950" spc="65" dirty="0">
                <a:latin typeface="Cambria"/>
                <a:cs typeface="Cambria"/>
              </a:rPr>
              <a:t> </a:t>
            </a:r>
            <a:r>
              <a:rPr sz="1950" spc="-10" dirty="0">
                <a:latin typeface="Cambria"/>
                <a:cs typeface="Cambria"/>
              </a:rPr>
              <a:t>observations </a:t>
            </a:r>
            <a:r>
              <a:rPr sz="1950" dirty="0">
                <a:latin typeface="Cambria"/>
                <a:cs typeface="Cambria"/>
              </a:rPr>
              <a:t>from</a:t>
            </a:r>
            <a:r>
              <a:rPr sz="1950" spc="1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the</a:t>
            </a:r>
            <a:r>
              <a:rPr sz="1950" spc="30" dirty="0">
                <a:latin typeface="Cambria"/>
                <a:cs typeface="Cambria"/>
              </a:rPr>
              <a:t> </a:t>
            </a:r>
            <a:r>
              <a:rPr sz="1950" spc="-10" dirty="0">
                <a:latin typeface="Cambria"/>
                <a:cs typeface="Cambria"/>
              </a:rPr>
              <a:t>heatmap.</a:t>
            </a:r>
            <a:endParaRPr sz="195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2330196"/>
            <a:ext cx="6060947" cy="436778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55392" y="3501390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199" y="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10"/>
              </a:spcBef>
            </a:pPr>
            <a:r>
              <a:rPr dirty="0"/>
              <a:t>Algorithm</a:t>
            </a:r>
            <a:r>
              <a:rPr spc="-45" dirty="0"/>
              <a:t> </a:t>
            </a:r>
            <a:r>
              <a:rPr dirty="0"/>
              <a:t>Comparison</a:t>
            </a:r>
            <a:r>
              <a:rPr spc="-45" dirty="0"/>
              <a:t> </a:t>
            </a:r>
            <a:r>
              <a:rPr dirty="0"/>
              <a:t>1</a:t>
            </a:r>
            <a:r>
              <a:rPr sz="3975" baseline="25157" dirty="0"/>
              <a:t>st</a:t>
            </a:r>
            <a:r>
              <a:rPr sz="3975" spc="390" baseline="25157" dirty="0"/>
              <a:t> </a:t>
            </a:r>
            <a:r>
              <a:rPr sz="3950" spc="-10" dirty="0"/>
              <a:t>Iteration</a:t>
            </a:r>
            <a:endParaRPr sz="39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76222" y="1419606"/>
          <a:ext cx="6543040" cy="193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3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6860">
                <a:tc gridSpan="2">
                  <a:txBody>
                    <a:bodyPr/>
                    <a:lstStyle/>
                    <a:p>
                      <a:pPr marL="114300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Model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D8E01"/>
                      </a:solidFill>
                      <a:prstDash val="solid"/>
                    </a:lnL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  <a:solidFill>
                      <a:srgbClr val="FD910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Accuracy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  <a:solidFill>
                      <a:srgbClr val="FD9108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Precision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  <a:solidFill>
                      <a:srgbClr val="FD9108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Recall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  <a:solidFill>
                      <a:srgbClr val="FD910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F1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Score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D8E01"/>
                      </a:solidFill>
                      <a:prstDash val="solid"/>
                    </a:lnR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  <a:solidFill>
                      <a:srgbClr val="FD91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D8E01"/>
                      </a:solidFill>
                      <a:prstDash val="solid"/>
                    </a:lnL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Random</a:t>
                      </a:r>
                      <a:r>
                        <a:rPr sz="11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Forest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0.843264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0.827676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0.852151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0.839735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D8E01"/>
                      </a:solidFill>
                      <a:prstDash val="solid"/>
                    </a:lnR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D8E01"/>
                      </a:solidFill>
                      <a:prstDash val="solid"/>
                    </a:lnL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Decision</a:t>
                      </a:r>
                      <a:r>
                        <a:rPr sz="11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Tree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0.753886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0.698690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0.860215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0.771084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D8E01"/>
                      </a:solidFill>
                      <a:prstDash val="solid"/>
                    </a:lnR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D8E01"/>
                      </a:solidFill>
                      <a:prstDash val="solid"/>
                    </a:lnL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XGBoost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0.676166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0.654822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0.693548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0.673629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D8E01"/>
                      </a:solidFill>
                      <a:prstDash val="solid"/>
                    </a:lnR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D8E01"/>
                      </a:solidFill>
                      <a:prstDash val="solid"/>
                    </a:lnL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Support</a:t>
                      </a:r>
                      <a:r>
                        <a:rPr sz="11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Vector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0.660622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0.632212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0.706989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0.667513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D8E01"/>
                      </a:solidFill>
                      <a:prstDash val="solid"/>
                    </a:lnR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D8E01"/>
                      </a:solidFill>
                      <a:prstDash val="solid"/>
                    </a:lnL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KNN</a:t>
                      </a:r>
                      <a:r>
                        <a:rPr sz="11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Regression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0.643782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0.620347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0.672043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0.645161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D8E01"/>
                      </a:solidFill>
                      <a:prstDash val="solid"/>
                    </a:lnR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D8E01"/>
                      </a:solidFill>
                      <a:prstDash val="solid"/>
                    </a:lnL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Logistic</a:t>
                      </a:r>
                      <a:r>
                        <a:rPr sz="11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Regression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0.500000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0.483645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0.556452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0.517500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D8E01"/>
                      </a:solidFill>
                      <a:prstDash val="solid"/>
                    </a:lnR>
                    <a:lnT w="12700">
                      <a:solidFill>
                        <a:srgbClr val="FD8E01"/>
                      </a:solidFill>
                      <a:prstDash val="solid"/>
                    </a:lnT>
                    <a:lnB w="12700">
                      <a:solidFill>
                        <a:srgbClr val="FD8E0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0" y="3677411"/>
            <a:ext cx="6309360" cy="36149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10"/>
              </a:spcBef>
            </a:pPr>
            <a:r>
              <a:rPr dirty="0"/>
              <a:t>Algorithm</a:t>
            </a:r>
            <a:r>
              <a:rPr spc="-60" dirty="0"/>
              <a:t> </a:t>
            </a:r>
            <a:r>
              <a:rPr dirty="0"/>
              <a:t>Comparison</a:t>
            </a:r>
            <a:r>
              <a:rPr spc="-30" dirty="0"/>
              <a:t> </a:t>
            </a:r>
            <a:r>
              <a:rPr dirty="0"/>
              <a:t>2</a:t>
            </a:r>
            <a:r>
              <a:rPr sz="3975" baseline="25157" dirty="0"/>
              <a:t>nd</a:t>
            </a:r>
            <a:r>
              <a:rPr sz="3975" spc="390" baseline="25157" dirty="0"/>
              <a:t> </a:t>
            </a:r>
            <a:r>
              <a:rPr sz="3950" spc="-10" dirty="0"/>
              <a:t>Iteration</a:t>
            </a:r>
            <a:endParaRPr sz="39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76222" y="1405890"/>
          <a:ext cx="6543040" cy="1936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3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6860">
                <a:tc gridSpan="2">
                  <a:txBody>
                    <a:bodyPr/>
                    <a:lstStyle/>
                    <a:p>
                      <a:pPr marL="11430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Model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46B1EF"/>
                      </a:solidFill>
                      <a:prstDash val="solid"/>
                    </a:lnL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  <a:solidFill>
                      <a:srgbClr val="4BB3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Accuracy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  <a:solidFill>
                      <a:srgbClr val="4BB3F0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Precision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  <a:solidFill>
                      <a:srgbClr val="4BB3F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Recall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  <a:solidFill>
                      <a:srgbClr val="4BB3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F1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Score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R w="12700">
                      <a:solidFill>
                        <a:srgbClr val="46B1EF"/>
                      </a:solidFill>
                      <a:prstDash val="solid"/>
                    </a:lnR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  <a:solidFill>
                      <a:srgbClr val="4BB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46B1EF"/>
                      </a:solidFill>
                      <a:prstDash val="solid"/>
                    </a:lnL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Support</a:t>
                      </a:r>
                      <a:r>
                        <a:rPr sz="11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Vector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0.838083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0.853868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0.801075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0.826630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R w="12700">
                      <a:solidFill>
                        <a:srgbClr val="46B1EF"/>
                      </a:solidFill>
                      <a:prstDash val="solid"/>
                    </a:lnR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46B1EF"/>
                      </a:solidFill>
                      <a:prstDash val="solid"/>
                    </a:lnL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Random</a:t>
                      </a:r>
                      <a:r>
                        <a:rPr sz="11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Forest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0.834197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0.808081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0.860215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0.833333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R w="12700">
                      <a:solidFill>
                        <a:srgbClr val="46B1EF"/>
                      </a:solidFill>
                      <a:prstDash val="solid"/>
                    </a:lnR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46B1EF"/>
                      </a:solidFill>
                      <a:prstDash val="solid"/>
                    </a:lnL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XGBoost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0.812176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0.763341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0.884409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0.819427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R w="12700">
                      <a:solidFill>
                        <a:srgbClr val="46B1EF"/>
                      </a:solidFill>
                      <a:prstDash val="solid"/>
                    </a:lnR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46B1EF"/>
                      </a:solidFill>
                      <a:prstDash val="solid"/>
                    </a:lnL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KNN</a:t>
                      </a:r>
                      <a:r>
                        <a:rPr sz="11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Regression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0.775907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0.722595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0.868280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0.788767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R w="12700">
                      <a:solidFill>
                        <a:srgbClr val="46B1EF"/>
                      </a:solidFill>
                      <a:prstDash val="solid"/>
                    </a:lnR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46B1EF"/>
                      </a:solidFill>
                      <a:prstDash val="solid"/>
                    </a:lnL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Decision</a:t>
                      </a:r>
                      <a:r>
                        <a:rPr sz="11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Tree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0.765544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0.714607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0.854839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0.778458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R w="12700">
                      <a:solidFill>
                        <a:srgbClr val="46B1EF"/>
                      </a:solidFill>
                      <a:prstDash val="solid"/>
                    </a:lnR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46B1EF"/>
                      </a:solidFill>
                      <a:prstDash val="solid"/>
                    </a:lnL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Logistic</a:t>
                      </a:r>
                      <a:r>
                        <a:rPr sz="11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Regression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0.497409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0.481132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0.548387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0.512563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46B1EF"/>
                      </a:solidFill>
                      <a:prstDash val="solid"/>
                    </a:lnR>
                    <a:lnT w="12700">
                      <a:solidFill>
                        <a:srgbClr val="46B1EF"/>
                      </a:solidFill>
                      <a:prstDash val="solid"/>
                    </a:lnT>
                    <a:lnB w="12700">
                      <a:solidFill>
                        <a:srgbClr val="46B1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605784"/>
            <a:ext cx="6400800" cy="36667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24710">
              <a:lnSpc>
                <a:spcPct val="100000"/>
              </a:lnSpc>
              <a:spcBef>
                <a:spcPts val="110"/>
              </a:spcBef>
            </a:pPr>
            <a:r>
              <a:rPr dirty="0"/>
              <a:t>Model</a:t>
            </a:r>
            <a:r>
              <a:rPr spc="-15" dirty="0"/>
              <a:t> </a:t>
            </a:r>
            <a:r>
              <a:rPr spc="-10" dirty="0"/>
              <a:t>Evaluation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74697" y="1291590"/>
          <a:ext cx="6545580" cy="2096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3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56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Model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2nd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Iteration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1st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Iteration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9745" marR="371475" indent="-122555">
                        <a:lnSpc>
                          <a:spcPct val="107300"/>
                        </a:lnSpc>
                        <a:spcBef>
                          <a:spcPts val="204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Difference</a:t>
                      </a:r>
                      <a:r>
                        <a:rPr sz="1100" b="1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in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Accuracy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60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0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Logistic</a:t>
                      </a:r>
                      <a:r>
                        <a:rPr sz="11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-10" dirty="0">
                          <a:latin typeface="Cambria"/>
                          <a:cs typeface="Cambria"/>
                        </a:rPr>
                        <a:t>Regression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49.74%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50.00%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8CD"/>
                    </a:solidFill>
                  </a:tcPr>
                </a:tc>
                <a:tc>
                  <a:txBody>
                    <a:bodyPr/>
                    <a:lstStyle/>
                    <a:p>
                      <a:pPr marR="566420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100" spc="-10" dirty="0">
                          <a:latin typeface="Cambria"/>
                          <a:cs typeface="Cambria"/>
                        </a:rPr>
                        <a:t>0.26%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KNN</a:t>
                      </a:r>
                      <a:r>
                        <a:rPr sz="11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-10" dirty="0">
                          <a:latin typeface="Cambria"/>
                          <a:cs typeface="Cambria"/>
                        </a:rPr>
                        <a:t>Regression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77.59%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9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64.38%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9910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13.21%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2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Decision</a:t>
                      </a:r>
                      <a:r>
                        <a:rPr sz="11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-20" dirty="0">
                          <a:latin typeface="Cambria"/>
                          <a:cs typeface="Cambria"/>
                        </a:rPr>
                        <a:t>Tree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76.55%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9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75.39%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0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1.17%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3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Random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Forest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83.42%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84.33%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8CD"/>
                    </a:solidFill>
                  </a:tcPr>
                </a:tc>
                <a:tc>
                  <a:txBody>
                    <a:bodyPr/>
                    <a:lstStyle/>
                    <a:p>
                      <a:pPr marR="55181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0.91%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4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Support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Vector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83.81%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9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66.06%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4670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17.75%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5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XGBoost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81.22%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9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67.62%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9910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13.60%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8632" y="3543300"/>
            <a:ext cx="6042660" cy="39745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4932" y="363753"/>
            <a:ext cx="376936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Cross</a:t>
            </a:r>
            <a:r>
              <a:rPr spc="-100" dirty="0"/>
              <a:t> </a:t>
            </a:r>
            <a:r>
              <a:rPr spc="-10" dirty="0"/>
              <a:t>Validation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896361" y="1661922"/>
          <a:ext cx="4267200" cy="1412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Algorithm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162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0" marR="251460" indent="-306705">
                        <a:lnSpc>
                          <a:spcPct val="107300"/>
                        </a:lnSpc>
                        <a:spcBef>
                          <a:spcPts val="110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Mean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Accuracy Score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9095" marR="372110" indent="17780">
                        <a:lnSpc>
                          <a:spcPct val="107300"/>
                        </a:lnSpc>
                        <a:spcBef>
                          <a:spcPts val="11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Standard Deviation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Random</a:t>
                      </a:r>
                      <a:r>
                        <a:rPr sz="11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-10" dirty="0">
                          <a:latin typeface="Cambria"/>
                          <a:cs typeface="Cambria"/>
                        </a:rPr>
                        <a:t>Forest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65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85.28</a:t>
                      </a:r>
                      <a:r>
                        <a:rPr sz="11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-50" dirty="0">
                          <a:latin typeface="Cambria"/>
                          <a:cs typeface="Cambria"/>
                        </a:rPr>
                        <a:t>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1.84</a:t>
                      </a:r>
                      <a:r>
                        <a:rPr sz="11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-50" dirty="0">
                          <a:latin typeface="Cambria"/>
                          <a:cs typeface="Cambria"/>
                        </a:rPr>
                        <a:t>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b="1" spc="-25" dirty="0">
                          <a:latin typeface="Cambria"/>
                          <a:cs typeface="Cambria"/>
                        </a:rPr>
                        <a:t>SVM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781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0D6F7"/>
                    </a:solidFill>
                  </a:tcPr>
                </a:tc>
                <a:tc>
                  <a:txBody>
                    <a:bodyPr/>
                    <a:lstStyle/>
                    <a:p>
                      <a:pPr marL="476884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87.98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0" dirty="0">
                          <a:latin typeface="Cambria"/>
                          <a:cs typeface="Cambria"/>
                        </a:rPr>
                        <a:t>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781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0D6F7"/>
                    </a:solidFill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1.91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0" dirty="0">
                          <a:latin typeface="Cambria"/>
                          <a:cs typeface="Cambria"/>
                        </a:rPr>
                        <a:t>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781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0D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XGBoost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781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657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80.73</a:t>
                      </a:r>
                      <a:r>
                        <a:rPr sz="11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-50" dirty="0">
                          <a:latin typeface="Cambria"/>
                          <a:cs typeface="Cambria"/>
                        </a:rPr>
                        <a:t>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781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1.77%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781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0719" y="1201865"/>
            <a:ext cx="113792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dirty="0">
                <a:latin typeface="Cambria"/>
                <a:cs typeface="Cambria"/>
              </a:rPr>
              <a:t>K-Fold</a:t>
            </a:r>
            <a:r>
              <a:rPr sz="1950" b="1" spc="-60" dirty="0">
                <a:latin typeface="Cambria"/>
                <a:cs typeface="Cambria"/>
              </a:rPr>
              <a:t> </a:t>
            </a:r>
            <a:r>
              <a:rPr sz="1950" b="1" spc="-25" dirty="0">
                <a:latin typeface="Cambria"/>
                <a:cs typeface="Cambria"/>
              </a:rPr>
              <a:t>CV</a:t>
            </a:r>
            <a:endParaRPr sz="195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5288" y="3360420"/>
            <a:ext cx="4689347" cy="339242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41750" y="4835113"/>
            <a:ext cx="1519555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latin typeface="Cambria"/>
                <a:cs typeface="Cambria"/>
              </a:rPr>
              <a:t>ROC AUC:</a:t>
            </a:r>
            <a:r>
              <a:rPr sz="1300" spc="-20" dirty="0">
                <a:latin typeface="Cambria"/>
                <a:cs typeface="Cambria"/>
              </a:rPr>
              <a:t> </a:t>
            </a:r>
            <a:r>
              <a:rPr sz="1300" b="1" spc="-10" dirty="0">
                <a:latin typeface="Cambria"/>
                <a:cs typeface="Cambria"/>
              </a:rPr>
              <a:t>0.8368</a:t>
            </a: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300" dirty="0">
                <a:latin typeface="Cambria"/>
                <a:cs typeface="Cambria"/>
              </a:rPr>
              <a:t>CV</a:t>
            </a:r>
            <a:r>
              <a:rPr sz="1300" spc="-10" dirty="0">
                <a:latin typeface="Cambria"/>
                <a:cs typeface="Cambria"/>
              </a:rPr>
              <a:t> </a:t>
            </a:r>
            <a:r>
              <a:rPr sz="1300" dirty="0">
                <a:latin typeface="Cambria"/>
                <a:cs typeface="Cambria"/>
              </a:rPr>
              <a:t>ROC</a:t>
            </a:r>
            <a:r>
              <a:rPr sz="1300" spc="5" dirty="0">
                <a:latin typeface="Cambria"/>
                <a:cs typeface="Cambria"/>
              </a:rPr>
              <a:t> </a:t>
            </a:r>
            <a:r>
              <a:rPr sz="1300" dirty="0">
                <a:latin typeface="Cambria"/>
                <a:cs typeface="Cambria"/>
              </a:rPr>
              <a:t>AUC:</a:t>
            </a:r>
            <a:r>
              <a:rPr sz="1300" spc="-5" dirty="0">
                <a:latin typeface="Cambria"/>
                <a:cs typeface="Cambria"/>
              </a:rPr>
              <a:t> </a:t>
            </a:r>
            <a:r>
              <a:rPr sz="1300" b="1" spc="-10" dirty="0">
                <a:latin typeface="Cambria"/>
                <a:cs typeface="Cambria"/>
              </a:rPr>
              <a:t>0.8674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Interpretation</a:t>
            </a:r>
            <a:r>
              <a:rPr spc="-65" dirty="0"/>
              <a:t> </a:t>
            </a:r>
            <a:r>
              <a:rPr dirty="0"/>
              <a:t>&amp;</a:t>
            </a:r>
            <a:r>
              <a:rPr spc="-75" dirty="0"/>
              <a:t> </a:t>
            </a:r>
            <a:r>
              <a:rPr spc="-10" dirty="0"/>
              <a:t>Recommendations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7472" y="1214064"/>
            <a:ext cx="8834120" cy="178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8130" marR="415925" indent="-2533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78765" algn="l"/>
              </a:tabLst>
            </a:pPr>
            <a:r>
              <a:rPr sz="2750" dirty="0">
                <a:latin typeface="Cambria"/>
                <a:cs typeface="Cambria"/>
              </a:rPr>
              <a:t>After</a:t>
            </a:r>
            <a:r>
              <a:rPr sz="2750" spc="-2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2</a:t>
            </a:r>
            <a:r>
              <a:rPr sz="2700" baseline="26234" dirty="0">
                <a:latin typeface="Cambria"/>
                <a:cs typeface="Cambria"/>
              </a:rPr>
              <a:t>nd</a:t>
            </a:r>
            <a:r>
              <a:rPr sz="2700" spc="209" baseline="26234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iteration</a:t>
            </a:r>
            <a:r>
              <a:rPr sz="2750" spc="-2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and</a:t>
            </a:r>
            <a:r>
              <a:rPr sz="2750" spc="-50" dirty="0">
                <a:latin typeface="Cambria"/>
                <a:cs typeface="Cambria"/>
              </a:rPr>
              <a:t> </a:t>
            </a:r>
            <a:r>
              <a:rPr sz="2750" spc="-35" dirty="0">
                <a:latin typeface="Cambria"/>
                <a:cs typeface="Cambria"/>
              </a:rPr>
              <a:t>hyper-</a:t>
            </a:r>
            <a:r>
              <a:rPr sz="2750" dirty="0">
                <a:latin typeface="Cambria"/>
                <a:cs typeface="Cambria"/>
              </a:rPr>
              <a:t>tunning</a:t>
            </a:r>
            <a:r>
              <a:rPr sz="2750" spc="-4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parameters,</a:t>
            </a:r>
            <a:r>
              <a:rPr sz="2750" spc="-45" dirty="0">
                <a:latin typeface="Cambria"/>
                <a:cs typeface="Cambria"/>
              </a:rPr>
              <a:t> </a:t>
            </a:r>
            <a:r>
              <a:rPr sz="2750" spc="-25" dirty="0">
                <a:latin typeface="Cambria"/>
                <a:cs typeface="Cambria"/>
              </a:rPr>
              <a:t>SVM </a:t>
            </a:r>
            <a:r>
              <a:rPr sz="2750" spc="-10" dirty="0">
                <a:latin typeface="Cambria"/>
                <a:cs typeface="Cambria"/>
              </a:rPr>
              <a:t>performed</a:t>
            </a:r>
            <a:r>
              <a:rPr sz="2750" spc="-9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with</a:t>
            </a:r>
            <a:r>
              <a:rPr sz="2750" spc="-6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the</a:t>
            </a:r>
            <a:r>
              <a:rPr sz="2750" spc="-8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greatest</a:t>
            </a:r>
            <a:r>
              <a:rPr sz="2750" spc="-55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accuracy</a:t>
            </a:r>
            <a:r>
              <a:rPr sz="2750" spc="-7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84.33%</a:t>
            </a:r>
            <a:endParaRPr sz="2750">
              <a:latin typeface="Cambria"/>
              <a:cs typeface="Cambria"/>
            </a:endParaRPr>
          </a:p>
          <a:p>
            <a:pPr marL="278130" marR="17780" indent="-2533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78765" algn="l"/>
              </a:tabLst>
            </a:pPr>
            <a:r>
              <a:rPr sz="2750" dirty="0">
                <a:latin typeface="Cambria"/>
                <a:cs typeface="Cambria"/>
              </a:rPr>
              <a:t>After</a:t>
            </a:r>
            <a:r>
              <a:rPr sz="2750" spc="-50" dirty="0">
                <a:latin typeface="Cambria"/>
                <a:cs typeface="Cambria"/>
              </a:rPr>
              <a:t> </a:t>
            </a:r>
            <a:r>
              <a:rPr sz="2750" spc="-30" dirty="0">
                <a:latin typeface="Cambria"/>
                <a:cs typeface="Cambria"/>
              </a:rPr>
              <a:t>k-</a:t>
            </a:r>
            <a:r>
              <a:rPr sz="2750" spc="-20" dirty="0">
                <a:latin typeface="Cambria"/>
                <a:cs typeface="Cambria"/>
              </a:rPr>
              <a:t>Fold</a:t>
            </a:r>
            <a:r>
              <a:rPr sz="2750" spc="-12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cross</a:t>
            </a:r>
            <a:r>
              <a:rPr sz="2750" spc="-85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validation,</a:t>
            </a:r>
            <a:r>
              <a:rPr sz="2750" spc="-5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SVM’s</a:t>
            </a:r>
            <a:r>
              <a:rPr sz="2750" spc="-11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accuracy</a:t>
            </a:r>
            <a:r>
              <a:rPr sz="2750" spc="-7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increased</a:t>
            </a:r>
            <a:r>
              <a:rPr sz="2750" spc="-75" dirty="0">
                <a:latin typeface="Cambria"/>
                <a:cs typeface="Cambria"/>
              </a:rPr>
              <a:t> </a:t>
            </a:r>
            <a:r>
              <a:rPr sz="2750" spc="-25" dirty="0">
                <a:latin typeface="Cambria"/>
                <a:cs typeface="Cambria"/>
              </a:rPr>
              <a:t>to </a:t>
            </a:r>
            <a:r>
              <a:rPr sz="2750" spc="-10" dirty="0">
                <a:latin typeface="Cambria"/>
                <a:cs typeface="Cambria"/>
              </a:rPr>
              <a:t>87.98%</a:t>
            </a:r>
            <a:endParaRPr sz="27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172" y="4985797"/>
            <a:ext cx="8616950" cy="145034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66065" algn="l"/>
              </a:tabLst>
            </a:pPr>
            <a:r>
              <a:rPr sz="2750" dirty="0">
                <a:latin typeface="Cambria"/>
                <a:cs typeface="Cambria"/>
              </a:rPr>
              <a:t>Increasing</a:t>
            </a:r>
            <a:r>
              <a:rPr sz="2750" spc="-9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parameters:</a:t>
            </a:r>
            <a:r>
              <a:rPr sz="2750" spc="-85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coliforms</a:t>
            </a:r>
            <a:r>
              <a:rPr sz="2750" spc="-10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and</a:t>
            </a:r>
            <a:r>
              <a:rPr sz="2750" spc="-9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heavy</a:t>
            </a:r>
            <a:r>
              <a:rPr sz="2750" spc="-9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metals</a:t>
            </a:r>
            <a:endParaRPr sz="2750">
              <a:latin typeface="Cambria"/>
              <a:cs typeface="Cambria"/>
            </a:endParaRPr>
          </a:p>
          <a:p>
            <a:pPr marL="265430" marR="5080" indent="-2533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66065" algn="l"/>
              </a:tabLst>
            </a:pPr>
            <a:r>
              <a:rPr sz="2750" dirty="0">
                <a:latin typeface="Cambria"/>
                <a:cs typeface="Cambria"/>
              </a:rPr>
              <a:t>Explore</a:t>
            </a:r>
            <a:r>
              <a:rPr sz="2750" spc="-8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deeper</a:t>
            </a:r>
            <a:r>
              <a:rPr sz="2750" spc="-4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machine</a:t>
            </a:r>
            <a:r>
              <a:rPr sz="2750" spc="-8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learning</a:t>
            </a:r>
            <a:r>
              <a:rPr sz="2750" spc="-6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such</a:t>
            </a:r>
            <a:r>
              <a:rPr sz="2750" spc="-9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as</a:t>
            </a:r>
            <a:r>
              <a:rPr sz="2750" spc="-8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ANN</a:t>
            </a:r>
            <a:r>
              <a:rPr sz="2750" spc="-9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(artificial </a:t>
            </a:r>
            <a:r>
              <a:rPr sz="2750" dirty="0">
                <a:latin typeface="Cambria"/>
                <a:cs typeface="Cambria"/>
              </a:rPr>
              <a:t>neural</a:t>
            </a:r>
            <a:r>
              <a:rPr sz="2750" spc="-125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network)</a:t>
            </a:r>
            <a:endParaRPr sz="275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07" y="3189732"/>
            <a:ext cx="4792979" cy="16870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32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Conclusions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6688" y="6950443"/>
            <a:ext cx="220979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-25" dirty="0">
                <a:latin typeface="Times New Roman"/>
                <a:cs typeface="Times New Roman"/>
              </a:rPr>
              <a:t>17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699" y="1422878"/>
            <a:ext cx="3169285" cy="109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370205" indent="-2533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Can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we</a:t>
            </a:r>
            <a:r>
              <a:rPr sz="2200" spc="-8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predict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spc="-20" dirty="0">
                <a:latin typeface="Cambria"/>
                <a:cs typeface="Cambria"/>
              </a:rPr>
              <a:t>water </a:t>
            </a:r>
            <a:r>
              <a:rPr sz="2200" spc="-10" dirty="0">
                <a:latin typeface="Cambria"/>
                <a:cs typeface="Cambria"/>
              </a:rPr>
              <a:t>potability?</a:t>
            </a:r>
            <a:endParaRPr sz="2200">
              <a:latin typeface="Cambria"/>
              <a:cs typeface="Cambria"/>
            </a:endParaRPr>
          </a:p>
          <a:p>
            <a:pPr marL="265430" indent="-25336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Which</a:t>
            </a:r>
            <a:r>
              <a:rPr sz="2200" spc="-10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machine</a:t>
            </a:r>
            <a:r>
              <a:rPr sz="2200" spc="-8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learning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716" y="2831084"/>
            <a:ext cx="356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mbria"/>
                <a:cs typeface="Cambria"/>
              </a:rPr>
              <a:t>efficient</a:t>
            </a:r>
            <a:r>
              <a:rPr sz="2200" spc="-5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and</a:t>
            </a:r>
            <a:r>
              <a:rPr sz="2200" spc="-4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accurate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results?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699" y="3233351"/>
            <a:ext cx="3884295" cy="3578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5080" indent="-2533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Can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parameters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within</a:t>
            </a:r>
            <a:r>
              <a:rPr sz="2200" spc="-85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the </a:t>
            </a:r>
            <a:r>
              <a:rPr sz="2200" dirty="0">
                <a:latin typeface="Cambria"/>
                <a:cs typeface="Cambria"/>
              </a:rPr>
              <a:t>ML</a:t>
            </a:r>
            <a:r>
              <a:rPr sz="2200" spc="-4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algorithms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be</a:t>
            </a:r>
            <a:r>
              <a:rPr sz="2200" spc="-2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tuned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to </a:t>
            </a:r>
            <a:r>
              <a:rPr sz="2200" dirty="0">
                <a:latin typeface="Cambria"/>
                <a:cs typeface="Cambria"/>
              </a:rPr>
              <a:t>yield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best</a:t>
            </a:r>
            <a:r>
              <a:rPr sz="2200" spc="-4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results?</a:t>
            </a:r>
            <a:endParaRPr sz="2200">
              <a:latin typeface="Cambria"/>
              <a:cs typeface="Cambria"/>
            </a:endParaRPr>
          </a:p>
          <a:p>
            <a:pPr marL="265430" marR="32384" indent="-25336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Are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parameters</a:t>
            </a:r>
            <a:r>
              <a:rPr sz="2200" spc="-5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within</a:t>
            </a:r>
            <a:r>
              <a:rPr sz="2200" spc="-105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the </a:t>
            </a:r>
            <a:r>
              <a:rPr sz="2200" dirty="0">
                <a:latin typeface="Cambria"/>
                <a:cs typeface="Cambria"/>
              </a:rPr>
              <a:t>dataset</a:t>
            </a:r>
            <a:r>
              <a:rPr sz="2200" spc="-55" dirty="0">
                <a:latin typeface="Cambria"/>
                <a:cs typeface="Cambria"/>
              </a:rPr>
              <a:t> </a:t>
            </a:r>
            <a:r>
              <a:rPr sz="2200" spc="-20" dirty="0">
                <a:latin typeface="Cambria"/>
                <a:cs typeface="Cambria"/>
              </a:rPr>
              <a:t>affective</a:t>
            </a:r>
            <a:r>
              <a:rPr sz="2200" spc="-3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in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spc="-20" dirty="0">
                <a:latin typeface="Cambria"/>
                <a:cs typeface="Cambria"/>
              </a:rPr>
              <a:t>water </a:t>
            </a:r>
            <a:r>
              <a:rPr sz="2200" dirty="0">
                <a:latin typeface="Cambria"/>
                <a:cs typeface="Cambria"/>
              </a:rPr>
              <a:t>quality</a:t>
            </a:r>
            <a:r>
              <a:rPr sz="2200" spc="-8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prediction?</a:t>
            </a:r>
            <a:endParaRPr sz="2200">
              <a:latin typeface="Cambria"/>
              <a:cs typeface="Cambria"/>
            </a:endParaRPr>
          </a:p>
          <a:p>
            <a:pPr marL="265430" marR="728345" indent="-253365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Should</a:t>
            </a:r>
            <a:r>
              <a:rPr sz="2200" spc="-8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there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be</a:t>
            </a:r>
            <a:r>
              <a:rPr sz="2200" spc="-45" dirty="0">
                <a:latin typeface="Cambria"/>
                <a:cs typeface="Cambria"/>
              </a:rPr>
              <a:t> </a:t>
            </a:r>
            <a:r>
              <a:rPr sz="2200" spc="-20" dirty="0">
                <a:latin typeface="Cambria"/>
                <a:cs typeface="Cambria"/>
              </a:rPr>
              <a:t>other </a:t>
            </a:r>
            <a:r>
              <a:rPr sz="2200" spc="-10" dirty="0">
                <a:latin typeface="Cambria"/>
                <a:cs typeface="Cambria"/>
              </a:rPr>
              <a:t>parameters</a:t>
            </a:r>
            <a:r>
              <a:rPr sz="2200" spc="-7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to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consider?</a:t>
            </a:r>
            <a:endParaRPr sz="2200">
              <a:latin typeface="Cambria"/>
              <a:cs typeface="Cambria"/>
            </a:endParaRPr>
          </a:p>
          <a:p>
            <a:pPr marL="265430" marR="237490" indent="-25336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How</a:t>
            </a:r>
            <a:r>
              <a:rPr sz="2200" spc="-6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confident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are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we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in</a:t>
            </a:r>
            <a:r>
              <a:rPr sz="2200" spc="-80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our </a:t>
            </a:r>
            <a:r>
              <a:rPr sz="2200" spc="-10" dirty="0">
                <a:latin typeface="Cambria"/>
                <a:cs typeface="Cambria"/>
              </a:rPr>
              <a:t>findings?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7439" y="1422878"/>
            <a:ext cx="4601845" cy="109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201930" indent="-25336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Using</a:t>
            </a:r>
            <a:r>
              <a:rPr sz="2200" b="1" spc="-4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ML</a:t>
            </a:r>
            <a:r>
              <a:rPr sz="2200" b="1" spc="-4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it</a:t>
            </a:r>
            <a:r>
              <a:rPr sz="2200" b="1" spc="-5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is</a:t>
            </a:r>
            <a:r>
              <a:rPr sz="2200" b="1" spc="-3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possible</a:t>
            </a:r>
            <a:r>
              <a:rPr sz="2200" b="1" spc="-4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to</a:t>
            </a:r>
            <a:r>
              <a:rPr sz="2200" b="1" spc="-3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predict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water</a:t>
            </a:r>
            <a:r>
              <a:rPr sz="2200" b="1" spc="-12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potability</a:t>
            </a:r>
            <a:endParaRPr sz="2200">
              <a:latin typeface="Cambria"/>
              <a:cs typeface="Cambria"/>
            </a:endParaRPr>
          </a:p>
          <a:p>
            <a:pPr marL="265430" indent="-253365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Support</a:t>
            </a:r>
            <a:r>
              <a:rPr sz="2200" b="1" spc="-6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35" dirty="0">
                <a:solidFill>
                  <a:srgbClr val="002D72"/>
                </a:solidFill>
                <a:latin typeface="Cambria"/>
                <a:cs typeface="Cambria"/>
              </a:rPr>
              <a:t>Vector</a:t>
            </a:r>
            <a:r>
              <a:rPr sz="22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Machine</a:t>
            </a:r>
            <a:r>
              <a:rPr sz="22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Classifier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4716" y="2495816"/>
            <a:ext cx="8885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47845" algn="l"/>
              </a:tabLst>
            </a:pPr>
            <a:r>
              <a:rPr sz="2200" spc="-10" dirty="0">
                <a:latin typeface="Cambria"/>
                <a:cs typeface="Cambria"/>
              </a:rPr>
              <a:t>algorithms</a:t>
            </a:r>
            <a:r>
              <a:rPr sz="2200" spc="-4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can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yield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55" dirty="0">
                <a:latin typeface="Cambria"/>
                <a:cs typeface="Cambria"/>
              </a:rPr>
              <a:t> </a:t>
            </a:r>
            <a:r>
              <a:rPr sz="2200" spc="-20" dirty="0">
                <a:latin typeface="Cambria"/>
                <a:cs typeface="Cambria"/>
              </a:rPr>
              <a:t>most</a:t>
            </a:r>
            <a:r>
              <a:rPr sz="2200" dirty="0">
                <a:latin typeface="Cambria"/>
                <a:cs typeface="Cambria"/>
              </a:rPr>
              <a:t>	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best</a:t>
            </a:r>
            <a:r>
              <a:rPr sz="22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performance</a:t>
            </a:r>
            <a:r>
              <a:rPr sz="2200" b="1" spc="-3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87.98%</a:t>
            </a:r>
            <a:r>
              <a:rPr sz="2200" b="1" spc="-2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accuracy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7439" y="2898083"/>
            <a:ext cx="4986020" cy="391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65405" indent="-25336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r>
              <a:rPr sz="2200" b="1" spc="-25" dirty="0">
                <a:solidFill>
                  <a:srgbClr val="002D72"/>
                </a:solidFill>
                <a:latin typeface="Cambria"/>
                <a:cs typeface="Cambria"/>
              </a:rPr>
              <a:t>Hyper-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tunning</a:t>
            </a:r>
            <a:r>
              <a:rPr sz="2200" b="1" spc="1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did</a:t>
            </a:r>
            <a:r>
              <a:rPr sz="2200" b="1" spc="-4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increased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accuracy</a:t>
            </a:r>
            <a:r>
              <a:rPr sz="2200" b="1" spc="-4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in</a:t>
            </a:r>
            <a:r>
              <a:rPr sz="2200" b="1" spc="-8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modeling</a:t>
            </a:r>
            <a:r>
              <a:rPr sz="2200" b="1" spc="-4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for</a:t>
            </a:r>
            <a:r>
              <a:rPr sz="22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most</a:t>
            </a:r>
            <a:r>
              <a:rPr sz="22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of</a:t>
            </a:r>
            <a:r>
              <a:rPr sz="2200" b="1" spc="-6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25" dirty="0">
                <a:solidFill>
                  <a:srgbClr val="002D72"/>
                </a:solidFill>
                <a:latin typeface="Cambria"/>
                <a:cs typeface="Cambria"/>
              </a:rPr>
              <a:t>the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algorithms</a:t>
            </a:r>
            <a:endParaRPr sz="2200">
              <a:latin typeface="Cambria"/>
              <a:cs typeface="Cambria"/>
            </a:endParaRPr>
          </a:p>
          <a:p>
            <a:pPr marL="265430" marR="10795" indent="-253365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The</a:t>
            </a:r>
            <a:r>
              <a:rPr sz="22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parameters</a:t>
            </a:r>
            <a:r>
              <a:rPr sz="2200" b="1" spc="-3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within</a:t>
            </a:r>
            <a:r>
              <a:rPr sz="2200" b="1" spc="-8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the</a:t>
            </a:r>
            <a:r>
              <a:rPr sz="22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dataset were</a:t>
            </a:r>
            <a:r>
              <a:rPr sz="2200" b="1" spc="-4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20" dirty="0">
                <a:solidFill>
                  <a:srgbClr val="002D72"/>
                </a:solidFill>
                <a:latin typeface="Cambria"/>
                <a:cs typeface="Cambria"/>
              </a:rPr>
              <a:t>affective</a:t>
            </a:r>
            <a:r>
              <a:rPr sz="2200" b="1" spc="-6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in</a:t>
            </a:r>
            <a:r>
              <a:rPr sz="2200" b="1" spc="-6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prediction</a:t>
            </a:r>
            <a:r>
              <a:rPr sz="2200" b="1" spc="-4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although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had</a:t>
            </a:r>
            <a:r>
              <a:rPr sz="22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low</a:t>
            </a:r>
            <a:r>
              <a:rPr sz="2200" b="1" spc="-5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correlation</a:t>
            </a:r>
            <a:endParaRPr sz="2200">
              <a:latin typeface="Cambria"/>
              <a:cs typeface="Cambria"/>
            </a:endParaRPr>
          </a:p>
          <a:p>
            <a:pPr marL="265430" marR="5080" indent="-253365">
              <a:lnSpc>
                <a:spcPct val="100000"/>
              </a:lnSpc>
              <a:spcBef>
                <a:spcPts val="525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Through</a:t>
            </a:r>
            <a:r>
              <a:rPr sz="2200" b="1" spc="-9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research</a:t>
            </a:r>
            <a:r>
              <a:rPr sz="22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from</a:t>
            </a:r>
            <a:r>
              <a:rPr sz="2200" b="1" spc="-10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other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studies,</a:t>
            </a:r>
            <a:r>
              <a:rPr sz="2200" b="1" spc="-7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additional</a:t>
            </a:r>
            <a:r>
              <a:rPr sz="2200" b="1" spc="-6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attributes</a:t>
            </a:r>
            <a:r>
              <a:rPr sz="2200" b="1" spc="-8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such</a:t>
            </a:r>
            <a:r>
              <a:rPr sz="2200" b="1" spc="-7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25" dirty="0">
                <a:solidFill>
                  <a:srgbClr val="002D72"/>
                </a:solidFill>
                <a:latin typeface="Cambria"/>
                <a:cs typeface="Cambria"/>
              </a:rPr>
              <a:t>as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coliform</a:t>
            </a:r>
            <a:r>
              <a:rPr sz="2200" b="1" spc="-9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and</a:t>
            </a:r>
            <a:r>
              <a:rPr sz="2200" b="1" spc="-7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heavy</a:t>
            </a:r>
            <a:r>
              <a:rPr sz="2200" b="1" spc="-7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metals</a:t>
            </a:r>
            <a:r>
              <a:rPr sz="2200" b="1" spc="-8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should</a:t>
            </a:r>
            <a:r>
              <a:rPr sz="2200" b="1" spc="-9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25" dirty="0">
                <a:solidFill>
                  <a:srgbClr val="002D72"/>
                </a:solidFill>
                <a:latin typeface="Cambria"/>
                <a:cs typeface="Cambria"/>
              </a:rPr>
              <a:t>be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included</a:t>
            </a:r>
            <a:endParaRPr sz="2200">
              <a:latin typeface="Cambria"/>
              <a:cs typeface="Cambria"/>
            </a:endParaRPr>
          </a:p>
          <a:p>
            <a:pPr marL="265430" indent="-253365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Font typeface="Wingdings"/>
              <a:buChar char=""/>
              <a:tabLst>
                <a:tab pos="266065" algn="l"/>
              </a:tabLst>
            </a:pP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Confident</a:t>
            </a:r>
            <a:r>
              <a:rPr sz="2200" b="1" spc="-4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in</a:t>
            </a:r>
            <a:r>
              <a:rPr sz="2200" b="1" spc="-8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our</a:t>
            </a:r>
            <a:r>
              <a:rPr sz="2200" b="1" spc="-5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findings</a:t>
            </a:r>
            <a:r>
              <a:rPr sz="2200" b="1" spc="-5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but</a:t>
            </a:r>
            <a:r>
              <a:rPr sz="2200" b="1" spc="-65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20" dirty="0">
                <a:solidFill>
                  <a:srgbClr val="002D72"/>
                </a:solidFill>
                <a:latin typeface="Cambria"/>
                <a:cs typeface="Cambria"/>
              </a:rPr>
              <a:t>room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0456" y="6787299"/>
            <a:ext cx="2199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2D72"/>
                </a:solidFill>
                <a:latin typeface="Cambria"/>
                <a:cs typeface="Cambria"/>
              </a:rPr>
              <a:t>for</a:t>
            </a:r>
            <a:r>
              <a:rPr sz="2200" b="1" spc="-30" dirty="0">
                <a:solidFill>
                  <a:srgbClr val="002D72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2D72"/>
                </a:solidFill>
                <a:latin typeface="Cambria"/>
                <a:cs typeface="Cambria"/>
              </a:rPr>
              <a:t>improvement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82980"/>
            <a:ext cx="8100060" cy="54071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30037" y="1110358"/>
            <a:ext cx="3413125" cy="830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250" spc="-10" dirty="0">
                <a:solidFill>
                  <a:srgbClr val="00264D"/>
                </a:solidFill>
              </a:rPr>
              <a:t>Questions?</a:t>
            </a:r>
            <a:endParaRPr sz="5250"/>
          </a:p>
        </p:txBody>
      </p:sp>
      <p:sp>
        <p:nvSpPr>
          <p:cNvPr id="5" name="object 5"/>
          <p:cNvSpPr txBox="1"/>
          <p:nvPr/>
        </p:nvSpPr>
        <p:spPr>
          <a:xfrm>
            <a:off x="9373592" y="6950443"/>
            <a:ext cx="220979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-25" dirty="0">
                <a:latin typeface="Times New Roman"/>
                <a:cs typeface="Times New Roman"/>
              </a:rPr>
              <a:t>18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62455">
              <a:lnSpc>
                <a:spcPct val="100000"/>
              </a:lnSpc>
              <a:spcBef>
                <a:spcPts val="110"/>
              </a:spcBef>
            </a:pPr>
            <a:r>
              <a:rPr dirty="0"/>
              <a:t>Why</a:t>
            </a:r>
            <a:r>
              <a:rPr spc="-90" dirty="0"/>
              <a:t> </a:t>
            </a:r>
            <a:r>
              <a:rPr dirty="0"/>
              <a:t>classify</a:t>
            </a:r>
            <a:r>
              <a:rPr spc="-75" dirty="0"/>
              <a:t> </a:t>
            </a:r>
            <a:r>
              <a:rPr spc="-10" dirty="0"/>
              <a:t>water?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0172" y="1275070"/>
            <a:ext cx="4163060" cy="4970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695325" indent="-2533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66065" algn="l"/>
              </a:tabLst>
            </a:pPr>
            <a:r>
              <a:rPr sz="2750" dirty="0">
                <a:latin typeface="Cambria"/>
                <a:cs typeface="Cambria"/>
              </a:rPr>
              <a:t>Basic</a:t>
            </a:r>
            <a:r>
              <a:rPr sz="2750" spc="-9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necessity</a:t>
            </a:r>
            <a:r>
              <a:rPr sz="2750" spc="-5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for</a:t>
            </a:r>
            <a:r>
              <a:rPr sz="2750" spc="-70" dirty="0">
                <a:latin typeface="Cambria"/>
                <a:cs typeface="Cambria"/>
              </a:rPr>
              <a:t> </a:t>
            </a:r>
            <a:r>
              <a:rPr sz="2750" spc="-25" dirty="0">
                <a:latin typeface="Cambria"/>
                <a:cs typeface="Cambria"/>
              </a:rPr>
              <a:t>all </a:t>
            </a:r>
            <a:r>
              <a:rPr sz="2750" dirty="0">
                <a:latin typeface="Cambria"/>
                <a:cs typeface="Cambria"/>
              </a:rPr>
              <a:t>human</a:t>
            </a:r>
            <a:r>
              <a:rPr sz="2750" spc="-110" dirty="0">
                <a:latin typeface="Cambria"/>
                <a:cs typeface="Cambria"/>
              </a:rPr>
              <a:t> </a:t>
            </a:r>
            <a:r>
              <a:rPr sz="2750" spc="-20" dirty="0">
                <a:latin typeface="Cambria"/>
                <a:cs typeface="Cambria"/>
              </a:rPr>
              <a:t>life</a:t>
            </a:r>
            <a:endParaRPr sz="2750">
              <a:latin typeface="Cambria"/>
              <a:cs typeface="Cambria"/>
            </a:endParaRPr>
          </a:p>
          <a:p>
            <a:pPr marL="265430" marR="5080" indent="-2533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66065" algn="l"/>
              </a:tabLst>
            </a:pPr>
            <a:r>
              <a:rPr sz="2750" dirty="0">
                <a:latin typeface="Cambria"/>
                <a:cs typeface="Cambria"/>
              </a:rPr>
              <a:t>Process</a:t>
            </a:r>
            <a:r>
              <a:rPr sz="2750" spc="-114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of</a:t>
            </a:r>
            <a:r>
              <a:rPr sz="2750" spc="-9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water</a:t>
            </a:r>
            <a:r>
              <a:rPr sz="2750" spc="-9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testing</a:t>
            </a:r>
            <a:r>
              <a:rPr sz="2750" spc="-75" dirty="0">
                <a:latin typeface="Cambria"/>
                <a:cs typeface="Cambria"/>
              </a:rPr>
              <a:t> </a:t>
            </a:r>
            <a:r>
              <a:rPr sz="2750" spc="-25" dirty="0">
                <a:latin typeface="Cambria"/>
                <a:cs typeface="Cambria"/>
              </a:rPr>
              <a:t>is </a:t>
            </a:r>
            <a:r>
              <a:rPr sz="2750" dirty="0">
                <a:latin typeface="Cambria"/>
                <a:cs typeface="Cambria"/>
              </a:rPr>
              <a:t>time</a:t>
            </a:r>
            <a:r>
              <a:rPr sz="2750" spc="-9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consuming:</a:t>
            </a:r>
            <a:r>
              <a:rPr sz="2750" spc="-8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water </a:t>
            </a:r>
            <a:r>
              <a:rPr sz="2750" dirty="0">
                <a:latin typeface="Cambria"/>
                <a:cs typeface="Cambria"/>
              </a:rPr>
              <a:t>collection</a:t>
            </a:r>
            <a:r>
              <a:rPr sz="2750" spc="-9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and</a:t>
            </a:r>
            <a:r>
              <a:rPr sz="2750" spc="-75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laboratory testing</a:t>
            </a:r>
            <a:endParaRPr sz="2750">
              <a:latin typeface="Cambria"/>
              <a:cs typeface="Cambria"/>
            </a:endParaRPr>
          </a:p>
          <a:p>
            <a:pPr marL="265430" indent="-2533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66065" algn="l"/>
              </a:tabLst>
            </a:pPr>
            <a:r>
              <a:rPr sz="2750" spc="-10" dirty="0">
                <a:latin typeface="Cambria"/>
                <a:cs typeface="Cambria"/>
              </a:rPr>
              <a:t>Costly</a:t>
            </a:r>
            <a:endParaRPr sz="27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Cambria"/>
              <a:cs typeface="Cambria"/>
            </a:endParaRPr>
          </a:p>
          <a:p>
            <a:pPr marL="12700" marR="513715">
              <a:lnSpc>
                <a:spcPct val="100000"/>
              </a:lnSpc>
            </a:pPr>
            <a:r>
              <a:rPr sz="2750" b="1" dirty="0">
                <a:solidFill>
                  <a:srgbClr val="0C6093"/>
                </a:solidFill>
                <a:latin typeface="Cambria"/>
                <a:cs typeface="Cambria"/>
              </a:rPr>
              <a:t>Can</a:t>
            </a:r>
            <a:r>
              <a:rPr sz="2750" b="1" spc="-85" dirty="0">
                <a:solidFill>
                  <a:srgbClr val="0C6093"/>
                </a:solidFill>
                <a:latin typeface="Cambria"/>
                <a:cs typeface="Cambria"/>
              </a:rPr>
              <a:t> </a:t>
            </a:r>
            <a:r>
              <a:rPr sz="2750" b="1" dirty="0">
                <a:solidFill>
                  <a:srgbClr val="0C6093"/>
                </a:solidFill>
                <a:latin typeface="Cambria"/>
                <a:cs typeface="Cambria"/>
              </a:rPr>
              <a:t>machine</a:t>
            </a:r>
            <a:r>
              <a:rPr sz="2750" b="1" spc="-80" dirty="0">
                <a:solidFill>
                  <a:srgbClr val="0C6093"/>
                </a:solidFill>
                <a:latin typeface="Cambria"/>
                <a:cs typeface="Cambria"/>
              </a:rPr>
              <a:t> </a:t>
            </a:r>
            <a:r>
              <a:rPr sz="2750" b="1" spc="-10" dirty="0">
                <a:solidFill>
                  <a:srgbClr val="0C6093"/>
                </a:solidFill>
                <a:latin typeface="Cambria"/>
                <a:cs typeface="Cambria"/>
              </a:rPr>
              <a:t>learning </a:t>
            </a:r>
            <a:r>
              <a:rPr sz="2750" b="1" spc="-30" dirty="0">
                <a:solidFill>
                  <a:srgbClr val="0C6093"/>
                </a:solidFill>
                <a:latin typeface="Cambria"/>
                <a:cs typeface="Cambria"/>
              </a:rPr>
              <a:t>improve</a:t>
            </a:r>
            <a:r>
              <a:rPr sz="2750" b="1" spc="-80" dirty="0">
                <a:solidFill>
                  <a:srgbClr val="0C6093"/>
                </a:solidFill>
                <a:latin typeface="Cambria"/>
                <a:cs typeface="Cambria"/>
              </a:rPr>
              <a:t> </a:t>
            </a:r>
            <a:r>
              <a:rPr sz="2750" b="1" dirty="0">
                <a:solidFill>
                  <a:srgbClr val="0C6093"/>
                </a:solidFill>
                <a:latin typeface="Cambria"/>
                <a:cs typeface="Cambria"/>
              </a:rPr>
              <a:t>the</a:t>
            </a:r>
            <a:r>
              <a:rPr sz="2750" b="1" spc="-80" dirty="0">
                <a:solidFill>
                  <a:srgbClr val="0C6093"/>
                </a:solidFill>
                <a:latin typeface="Cambria"/>
                <a:cs typeface="Cambria"/>
              </a:rPr>
              <a:t> </a:t>
            </a:r>
            <a:r>
              <a:rPr sz="2750" b="1" spc="-10" dirty="0">
                <a:solidFill>
                  <a:srgbClr val="0C6093"/>
                </a:solidFill>
                <a:latin typeface="Cambria"/>
                <a:cs typeface="Cambria"/>
              </a:rPr>
              <a:t>process</a:t>
            </a:r>
            <a:r>
              <a:rPr sz="2750" b="1" spc="-75" dirty="0">
                <a:solidFill>
                  <a:srgbClr val="0C6093"/>
                </a:solidFill>
                <a:latin typeface="Cambria"/>
                <a:cs typeface="Cambria"/>
              </a:rPr>
              <a:t> </a:t>
            </a:r>
            <a:r>
              <a:rPr sz="2750" b="1" spc="-25" dirty="0">
                <a:solidFill>
                  <a:srgbClr val="0C6093"/>
                </a:solidFill>
                <a:latin typeface="Cambria"/>
                <a:cs typeface="Cambria"/>
              </a:rPr>
              <a:t>of </a:t>
            </a:r>
            <a:r>
              <a:rPr sz="2750" b="1" spc="-10" dirty="0">
                <a:solidFill>
                  <a:srgbClr val="0C6093"/>
                </a:solidFill>
                <a:latin typeface="Cambria"/>
                <a:cs typeface="Cambria"/>
              </a:rPr>
              <a:t>water</a:t>
            </a:r>
            <a:r>
              <a:rPr sz="2750" b="1" spc="-125" dirty="0">
                <a:solidFill>
                  <a:srgbClr val="0C6093"/>
                </a:solidFill>
                <a:latin typeface="Cambria"/>
                <a:cs typeface="Cambria"/>
              </a:rPr>
              <a:t> </a:t>
            </a:r>
            <a:r>
              <a:rPr sz="2750" b="1" spc="-10" dirty="0">
                <a:solidFill>
                  <a:srgbClr val="0C6093"/>
                </a:solidFill>
                <a:latin typeface="Cambria"/>
                <a:cs typeface="Cambria"/>
              </a:rPr>
              <a:t>classification?</a:t>
            </a:r>
            <a:endParaRPr sz="275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6547" y="4105656"/>
            <a:ext cx="4166616" cy="23423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6547" y="1374648"/>
            <a:ext cx="4142232" cy="257555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ts val="1770"/>
              </a:lnSpc>
            </a:pPr>
            <a:fld id="{81D60167-4931-47E6-BA6A-407CBD079E47}" type="slidenum">
              <a:rPr spc="15" dirty="0"/>
              <a:t>2</a:t>
            </a:fld>
            <a:endParaRPr spc="1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86155">
              <a:lnSpc>
                <a:spcPct val="100000"/>
              </a:lnSpc>
              <a:spcBef>
                <a:spcPts val="110"/>
              </a:spcBef>
            </a:pPr>
            <a:r>
              <a:rPr dirty="0"/>
              <a:t>Predicting</a:t>
            </a:r>
            <a:r>
              <a:rPr spc="-125" dirty="0"/>
              <a:t> </a:t>
            </a:r>
            <a:r>
              <a:rPr spc="-20" dirty="0"/>
              <a:t>Water</a:t>
            </a:r>
            <a:r>
              <a:rPr spc="-110" dirty="0"/>
              <a:t> </a:t>
            </a:r>
            <a:r>
              <a:rPr spc="-10" dirty="0"/>
              <a:t>Potability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9065" y="1209026"/>
            <a:ext cx="4587875" cy="51219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Can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we</a:t>
            </a:r>
            <a:r>
              <a:rPr sz="2200" spc="-9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predict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water</a:t>
            </a:r>
            <a:r>
              <a:rPr sz="2200" spc="-8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potability?</a:t>
            </a:r>
            <a:endParaRPr sz="2200">
              <a:latin typeface="Cambria"/>
              <a:cs typeface="Cambria"/>
            </a:endParaRPr>
          </a:p>
          <a:p>
            <a:pPr marL="265430" marR="71755" indent="-25336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Which</a:t>
            </a:r>
            <a:r>
              <a:rPr sz="2200" spc="-9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machine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learning</a:t>
            </a:r>
            <a:r>
              <a:rPr sz="2200" spc="-7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algorithms </a:t>
            </a:r>
            <a:r>
              <a:rPr sz="2200" dirty="0">
                <a:latin typeface="Cambria"/>
                <a:cs typeface="Cambria"/>
              </a:rPr>
              <a:t>can</a:t>
            </a:r>
            <a:r>
              <a:rPr sz="2200" spc="-6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yield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7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most</a:t>
            </a:r>
            <a:r>
              <a:rPr sz="2200" spc="-5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efficient</a:t>
            </a:r>
            <a:r>
              <a:rPr sz="2200" spc="-60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and </a:t>
            </a:r>
            <a:r>
              <a:rPr sz="2200" spc="-10" dirty="0">
                <a:latin typeface="Cambria"/>
                <a:cs typeface="Cambria"/>
              </a:rPr>
              <a:t>accurate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results?</a:t>
            </a:r>
            <a:endParaRPr sz="2200">
              <a:latin typeface="Cambria"/>
              <a:cs typeface="Cambria"/>
            </a:endParaRPr>
          </a:p>
          <a:p>
            <a:pPr marL="265430" marR="271145" indent="-25336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Can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6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parameters</a:t>
            </a:r>
            <a:r>
              <a:rPr sz="2200" spc="-4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within</a:t>
            </a:r>
            <a:r>
              <a:rPr sz="2200" spc="-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60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ML </a:t>
            </a:r>
            <a:r>
              <a:rPr sz="2200" spc="-10" dirty="0">
                <a:latin typeface="Cambria"/>
                <a:cs typeface="Cambria"/>
              </a:rPr>
              <a:t>algorithms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be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tuned</a:t>
            </a:r>
            <a:r>
              <a:rPr sz="2200" spc="-5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to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yield</a:t>
            </a:r>
            <a:r>
              <a:rPr sz="2200" spc="-55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the </a:t>
            </a:r>
            <a:r>
              <a:rPr sz="2200" dirty="0">
                <a:latin typeface="Cambria"/>
                <a:cs typeface="Cambria"/>
              </a:rPr>
              <a:t>best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results?</a:t>
            </a:r>
            <a:endParaRPr sz="2200">
              <a:latin typeface="Cambria"/>
              <a:cs typeface="Cambria"/>
            </a:endParaRPr>
          </a:p>
          <a:p>
            <a:pPr marL="265430" marR="444500" indent="-253365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Are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7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parameters</a:t>
            </a:r>
            <a:r>
              <a:rPr sz="2200" spc="-5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within</a:t>
            </a:r>
            <a:r>
              <a:rPr sz="2200" spc="-105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the </a:t>
            </a:r>
            <a:r>
              <a:rPr sz="2200" dirty="0">
                <a:latin typeface="Cambria"/>
                <a:cs typeface="Cambria"/>
              </a:rPr>
              <a:t>dataset</a:t>
            </a:r>
            <a:r>
              <a:rPr sz="2200" spc="-75" dirty="0">
                <a:latin typeface="Cambria"/>
                <a:cs typeface="Cambria"/>
              </a:rPr>
              <a:t> </a:t>
            </a:r>
            <a:r>
              <a:rPr sz="2200" spc="-20" dirty="0">
                <a:latin typeface="Cambria"/>
                <a:cs typeface="Cambria"/>
              </a:rPr>
              <a:t>affective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in</a:t>
            </a:r>
            <a:r>
              <a:rPr sz="2200" spc="-8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water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quality prediction?</a:t>
            </a:r>
            <a:endParaRPr sz="2200">
              <a:latin typeface="Cambria"/>
              <a:cs typeface="Cambria"/>
            </a:endParaRPr>
          </a:p>
          <a:p>
            <a:pPr marL="265430" marR="5080" indent="-25336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Should</a:t>
            </a:r>
            <a:r>
              <a:rPr sz="2200" spc="-9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there</a:t>
            </a:r>
            <a:r>
              <a:rPr sz="2200" spc="-7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be</a:t>
            </a:r>
            <a:r>
              <a:rPr sz="2200" spc="-5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other</a:t>
            </a:r>
            <a:r>
              <a:rPr sz="2200" spc="-8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parameters</a:t>
            </a:r>
            <a:r>
              <a:rPr sz="2200" spc="-60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to </a:t>
            </a:r>
            <a:r>
              <a:rPr sz="2200" spc="-10" dirty="0">
                <a:latin typeface="Cambria"/>
                <a:cs typeface="Cambria"/>
              </a:rPr>
              <a:t>consider?</a:t>
            </a:r>
            <a:endParaRPr sz="2200">
              <a:latin typeface="Cambria"/>
              <a:cs typeface="Cambria"/>
            </a:endParaRPr>
          </a:p>
          <a:p>
            <a:pPr marL="265430" marR="941069" indent="-253365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2200" dirty="0">
                <a:latin typeface="Cambria"/>
                <a:cs typeface="Cambria"/>
              </a:rPr>
              <a:t>How</a:t>
            </a:r>
            <a:r>
              <a:rPr sz="2200" spc="-6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confident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are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we</a:t>
            </a:r>
            <a:r>
              <a:rPr sz="2200" spc="-6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in</a:t>
            </a:r>
            <a:r>
              <a:rPr sz="2200" spc="-80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our </a:t>
            </a:r>
            <a:r>
              <a:rPr sz="2200" spc="-10" dirty="0">
                <a:latin typeface="Cambria"/>
                <a:cs typeface="Cambria"/>
              </a:rPr>
              <a:t>findings?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76" y="1248155"/>
            <a:ext cx="3925824" cy="51008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ts val="1770"/>
              </a:lnSpc>
            </a:pPr>
            <a:fld id="{81D60167-4931-47E6-BA6A-407CBD079E47}" type="slidenum">
              <a:rPr spc="15" dirty="0"/>
              <a:t>3</a:t>
            </a:fld>
            <a:endParaRPr spc="1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791" y="254182"/>
            <a:ext cx="4893945" cy="97663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R="102235" algn="ctr">
              <a:lnSpc>
                <a:spcPct val="100000"/>
              </a:lnSpc>
              <a:spcBef>
                <a:spcPts val="969"/>
              </a:spcBef>
            </a:pP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Dataset</a:t>
            </a: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300" b="0" u="sng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https://</a:t>
            </a:r>
            <a:r>
              <a:rPr sz="1300" b="0" u="sng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  <a:hlinkClick r:id="rId2"/>
              </a:rPr>
              <a:t>www.kaggle.com/datasets/adityakadiwal/water-potability/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2942" y="3662870"/>
            <a:ext cx="1164590" cy="1164590"/>
            <a:chOff x="5762942" y="3662870"/>
            <a:chExt cx="1164590" cy="116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3284" y="3680459"/>
              <a:ext cx="7619" cy="3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9964" y="3713988"/>
              <a:ext cx="1523" cy="15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0255" y="3738372"/>
              <a:ext cx="1524" cy="15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2948" y="3922775"/>
              <a:ext cx="1523" cy="1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8923" y="4570475"/>
              <a:ext cx="1524" cy="15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2452" y="4614672"/>
              <a:ext cx="1524" cy="15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68339" y="4245862"/>
              <a:ext cx="165100" cy="402590"/>
            </a:xfrm>
            <a:custGeom>
              <a:avLst/>
              <a:gdLst/>
              <a:ahLst/>
              <a:cxnLst/>
              <a:rect l="l" t="t" r="r" b="b"/>
              <a:pathLst>
                <a:path w="165100" h="402589">
                  <a:moveTo>
                    <a:pt x="164592" y="402358"/>
                  </a:moveTo>
                  <a:lnTo>
                    <a:pt x="164534" y="402296"/>
                  </a:lnTo>
                </a:path>
                <a:path w="165100" h="402589">
                  <a:moveTo>
                    <a:pt x="102108" y="326406"/>
                  </a:moveTo>
                  <a:lnTo>
                    <a:pt x="101925" y="326136"/>
                  </a:lnTo>
                </a:path>
                <a:path w="165100" h="402589">
                  <a:moveTo>
                    <a:pt x="85432" y="301473"/>
                  </a:moveTo>
                  <a:lnTo>
                    <a:pt x="85012" y="300736"/>
                  </a:lnTo>
                </a:path>
                <a:path w="165100" h="402589">
                  <a:moveTo>
                    <a:pt x="64008" y="263725"/>
                  </a:moveTo>
                  <a:lnTo>
                    <a:pt x="63494" y="262636"/>
                  </a:lnTo>
                </a:path>
                <a:path w="165100" h="402589">
                  <a:moveTo>
                    <a:pt x="57912" y="250797"/>
                  </a:moveTo>
                  <a:lnTo>
                    <a:pt x="57506" y="249936"/>
                  </a:lnTo>
                </a:path>
                <a:path w="165100" h="402589">
                  <a:moveTo>
                    <a:pt x="51816" y="237869"/>
                  </a:moveTo>
                  <a:lnTo>
                    <a:pt x="51517" y="237236"/>
                  </a:lnTo>
                </a:path>
                <a:path w="165100" h="402589">
                  <a:moveTo>
                    <a:pt x="45720" y="224941"/>
                  </a:moveTo>
                  <a:lnTo>
                    <a:pt x="45529" y="224536"/>
                  </a:lnTo>
                </a:path>
                <a:path w="165100" h="402589">
                  <a:moveTo>
                    <a:pt x="41148" y="213004"/>
                  </a:moveTo>
                  <a:lnTo>
                    <a:pt x="40706" y="211836"/>
                  </a:lnTo>
                </a:path>
                <a:path w="165100" h="402589">
                  <a:moveTo>
                    <a:pt x="36576" y="200929"/>
                  </a:moveTo>
                  <a:lnTo>
                    <a:pt x="35897" y="199136"/>
                  </a:lnTo>
                </a:path>
                <a:path w="165100" h="402589">
                  <a:moveTo>
                    <a:pt x="32004" y="188855"/>
                  </a:moveTo>
                  <a:lnTo>
                    <a:pt x="31088" y="186436"/>
                  </a:lnTo>
                </a:path>
                <a:path w="165100" h="402589">
                  <a:moveTo>
                    <a:pt x="27432" y="175126"/>
                  </a:moveTo>
                  <a:lnTo>
                    <a:pt x="27028" y="173736"/>
                  </a:lnTo>
                </a:path>
                <a:path w="165100" h="402589">
                  <a:moveTo>
                    <a:pt x="19812" y="148880"/>
                  </a:moveTo>
                  <a:lnTo>
                    <a:pt x="19654" y="148336"/>
                  </a:lnTo>
                </a:path>
                <a:path w="165100" h="402589">
                  <a:moveTo>
                    <a:pt x="16764" y="138311"/>
                  </a:moveTo>
                  <a:lnTo>
                    <a:pt x="16215" y="135636"/>
                  </a:lnTo>
                </a:path>
                <a:path w="165100" h="402589">
                  <a:moveTo>
                    <a:pt x="13716" y="123461"/>
                  </a:moveTo>
                  <a:lnTo>
                    <a:pt x="13608" y="122936"/>
                  </a:lnTo>
                </a:path>
                <a:path w="165100" h="402589">
                  <a:moveTo>
                    <a:pt x="9144" y="101185"/>
                  </a:moveTo>
                  <a:lnTo>
                    <a:pt x="8395" y="97536"/>
                  </a:lnTo>
                </a:path>
                <a:path w="165100" h="402589">
                  <a:moveTo>
                    <a:pt x="0" y="1"/>
                  </a:moveTo>
                  <a:lnTo>
                    <a:pt x="0" y="0"/>
                  </a:lnTo>
                </a:path>
              </a:pathLst>
            </a:custGeom>
            <a:ln w="10668">
              <a:solidFill>
                <a:srgbClr val="FDB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4810" y="3906996"/>
              <a:ext cx="115456" cy="2997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68339" y="3668268"/>
              <a:ext cx="1047115" cy="634365"/>
            </a:xfrm>
            <a:custGeom>
              <a:avLst/>
              <a:gdLst/>
              <a:ahLst/>
              <a:cxnLst/>
              <a:rect l="l" t="t" r="r" b="b"/>
              <a:pathLst>
                <a:path w="1047115" h="634364">
                  <a:moveTo>
                    <a:pt x="107086" y="243331"/>
                  </a:moveTo>
                  <a:lnTo>
                    <a:pt x="139198" y="201899"/>
                  </a:lnTo>
                  <a:lnTo>
                    <a:pt x="169354" y="169354"/>
                  </a:lnTo>
                  <a:lnTo>
                    <a:pt x="201899" y="139198"/>
                  </a:lnTo>
                  <a:lnTo>
                    <a:pt x="236683" y="111581"/>
                  </a:lnTo>
                  <a:lnTo>
                    <a:pt x="273556" y="86652"/>
                  </a:lnTo>
                  <a:lnTo>
                    <a:pt x="312369" y="64561"/>
                  </a:lnTo>
                  <a:lnTo>
                    <a:pt x="352972" y="45458"/>
                  </a:lnTo>
                  <a:lnTo>
                    <a:pt x="395215" y="29492"/>
                  </a:lnTo>
                  <a:lnTo>
                    <a:pt x="438949" y="16814"/>
                  </a:lnTo>
                  <a:lnTo>
                    <a:pt x="484023" y="7572"/>
                  </a:lnTo>
                  <a:lnTo>
                    <a:pt x="530289" y="1918"/>
                  </a:lnTo>
                  <a:lnTo>
                    <a:pt x="577595" y="0"/>
                  </a:lnTo>
                  <a:lnTo>
                    <a:pt x="624685" y="1918"/>
                  </a:lnTo>
                  <a:lnTo>
                    <a:pt x="625611" y="2031"/>
                  </a:lnTo>
                </a:path>
                <a:path w="1047115" h="634364">
                  <a:moveTo>
                    <a:pt x="3048" y="634130"/>
                  </a:moveTo>
                  <a:lnTo>
                    <a:pt x="1918" y="624891"/>
                  </a:lnTo>
                  <a:lnTo>
                    <a:pt x="1895" y="624331"/>
                  </a:lnTo>
                </a:path>
                <a:path w="1047115" h="634364">
                  <a:moveTo>
                    <a:pt x="1524" y="615174"/>
                  </a:moveTo>
                  <a:lnTo>
                    <a:pt x="865" y="598931"/>
                  </a:lnTo>
                </a:path>
                <a:path w="1047115" h="634364">
                  <a:moveTo>
                    <a:pt x="0" y="577597"/>
                  </a:moveTo>
                  <a:lnTo>
                    <a:pt x="0" y="577595"/>
                  </a:lnTo>
                </a:path>
                <a:path w="1047115" h="634364">
                  <a:moveTo>
                    <a:pt x="625611" y="2031"/>
                  </a:moveTo>
                  <a:lnTo>
                    <a:pt x="670755" y="7572"/>
                  </a:lnTo>
                  <a:lnTo>
                    <a:pt x="715654" y="16814"/>
                  </a:lnTo>
                  <a:lnTo>
                    <a:pt x="759232" y="29492"/>
                  </a:lnTo>
                  <a:lnTo>
                    <a:pt x="801338" y="45458"/>
                  </a:lnTo>
                  <a:lnTo>
                    <a:pt x="841821" y="64561"/>
                  </a:lnTo>
                  <a:lnTo>
                    <a:pt x="880529" y="86652"/>
                  </a:lnTo>
                  <a:lnTo>
                    <a:pt x="917313" y="111581"/>
                  </a:lnTo>
                  <a:lnTo>
                    <a:pt x="952022" y="139198"/>
                  </a:lnTo>
                  <a:lnTo>
                    <a:pt x="984504" y="169354"/>
                  </a:lnTo>
                  <a:lnTo>
                    <a:pt x="1014608" y="201899"/>
                  </a:lnTo>
                  <a:lnTo>
                    <a:pt x="1042184" y="236683"/>
                  </a:lnTo>
                  <a:lnTo>
                    <a:pt x="1046673" y="243331"/>
                  </a:lnTo>
                </a:path>
              </a:pathLst>
            </a:custGeom>
            <a:ln w="10668">
              <a:solidFill>
                <a:srgbClr val="FDB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7812" y="4024883"/>
              <a:ext cx="1523" cy="15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4576" y="4070603"/>
              <a:ext cx="27431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6228" y="4267200"/>
              <a:ext cx="525779" cy="5532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994" y="3906731"/>
              <a:ext cx="117347" cy="41044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43294" y="4365602"/>
              <a:ext cx="466090" cy="448309"/>
            </a:xfrm>
            <a:custGeom>
              <a:avLst/>
              <a:gdLst/>
              <a:ahLst/>
              <a:cxnLst/>
              <a:rect l="l" t="t" r="r" b="b"/>
              <a:pathLst>
                <a:path w="466090" h="448310">
                  <a:moveTo>
                    <a:pt x="465764" y="0"/>
                  </a:moveTo>
                  <a:lnTo>
                    <a:pt x="464840" y="4505"/>
                  </a:lnTo>
                </a:path>
                <a:path w="466090" h="448310">
                  <a:moveTo>
                    <a:pt x="462503" y="15897"/>
                  </a:moveTo>
                  <a:lnTo>
                    <a:pt x="461904" y="18815"/>
                  </a:lnTo>
                  <a:lnTo>
                    <a:pt x="458785" y="29564"/>
                  </a:lnTo>
                </a:path>
                <a:path w="466090" h="448310">
                  <a:moveTo>
                    <a:pt x="438027" y="92097"/>
                  </a:moveTo>
                  <a:lnTo>
                    <a:pt x="436763" y="95437"/>
                  </a:lnTo>
                </a:path>
                <a:path w="466090" h="448310">
                  <a:moveTo>
                    <a:pt x="401003" y="168297"/>
                  </a:moveTo>
                  <a:lnTo>
                    <a:pt x="400964" y="168366"/>
                  </a:lnTo>
                </a:path>
                <a:path w="466090" h="448310">
                  <a:moveTo>
                    <a:pt x="393764" y="180997"/>
                  </a:moveTo>
                  <a:lnTo>
                    <a:pt x="393264" y="181876"/>
                  </a:lnTo>
                </a:path>
                <a:path w="466090" h="448310">
                  <a:moveTo>
                    <a:pt x="368272" y="219097"/>
                  </a:moveTo>
                  <a:lnTo>
                    <a:pt x="367286" y="220553"/>
                  </a:lnTo>
                </a:path>
                <a:path w="466090" h="448310">
                  <a:moveTo>
                    <a:pt x="241161" y="346097"/>
                  </a:moveTo>
                  <a:lnTo>
                    <a:pt x="240952" y="346238"/>
                  </a:lnTo>
                </a:path>
                <a:path w="466090" h="448310">
                  <a:moveTo>
                    <a:pt x="1203" y="447697"/>
                  </a:moveTo>
                  <a:lnTo>
                    <a:pt x="0" y="447943"/>
                  </a:lnTo>
                </a:path>
              </a:pathLst>
            </a:custGeom>
            <a:ln w="10668">
              <a:solidFill>
                <a:srgbClr val="FDB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7336" y="4774691"/>
              <a:ext cx="4571" cy="30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18074" y="4775199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1013" y="474"/>
                  </a:moveTo>
                  <a:lnTo>
                    <a:pt x="0" y="0"/>
                  </a:lnTo>
                </a:path>
              </a:pathLst>
            </a:custGeom>
            <a:ln w="10668">
              <a:solidFill>
                <a:srgbClr val="FDB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5248" y="4796027"/>
              <a:ext cx="1523" cy="15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22492" y="4808219"/>
              <a:ext cx="71627" cy="121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68339" y="3670045"/>
              <a:ext cx="1153667" cy="115188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768339" y="3668268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0" y="577595"/>
                  </a:moveTo>
                  <a:lnTo>
                    <a:pt x="1918" y="530289"/>
                  </a:lnTo>
                  <a:lnTo>
                    <a:pt x="7572" y="484023"/>
                  </a:lnTo>
                  <a:lnTo>
                    <a:pt x="16814" y="438949"/>
                  </a:lnTo>
                  <a:lnTo>
                    <a:pt x="29492" y="395215"/>
                  </a:lnTo>
                  <a:lnTo>
                    <a:pt x="45458" y="352972"/>
                  </a:lnTo>
                  <a:lnTo>
                    <a:pt x="64561" y="312369"/>
                  </a:lnTo>
                  <a:lnTo>
                    <a:pt x="86652" y="273556"/>
                  </a:lnTo>
                  <a:lnTo>
                    <a:pt x="111581" y="236683"/>
                  </a:lnTo>
                  <a:lnTo>
                    <a:pt x="139198" y="201899"/>
                  </a:lnTo>
                  <a:lnTo>
                    <a:pt x="169354" y="169354"/>
                  </a:lnTo>
                  <a:lnTo>
                    <a:pt x="201899" y="139198"/>
                  </a:lnTo>
                  <a:lnTo>
                    <a:pt x="236683" y="111581"/>
                  </a:lnTo>
                  <a:lnTo>
                    <a:pt x="273556" y="86652"/>
                  </a:lnTo>
                  <a:lnTo>
                    <a:pt x="312369" y="64561"/>
                  </a:lnTo>
                  <a:lnTo>
                    <a:pt x="352972" y="45458"/>
                  </a:lnTo>
                  <a:lnTo>
                    <a:pt x="395215" y="29492"/>
                  </a:lnTo>
                  <a:lnTo>
                    <a:pt x="438949" y="16814"/>
                  </a:lnTo>
                  <a:lnTo>
                    <a:pt x="484023" y="7572"/>
                  </a:lnTo>
                  <a:lnTo>
                    <a:pt x="530289" y="1918"/>
                  </a:lnTo>
                  <a:lnTo>
                    <a:pt x="577595" y="0"/>
                  </a:lnTo>
                  <a:lnTo>
                    <a:pt x="624685" y="1918"/>
                  </a:lnTo>
                  <a:lnTo>
                    <a:pt x="670755" y="7572"/>
                  </a:lnTo>
                  <a:lnTo>
                    <a:pt x="715654" y="16814"/>
                  </a:lnTo>
                  <a:lnTo>
                    <a:pt x="759232" y="29492"/>
                  </a:lnTo>
                  <a:lnTo>
                    <a:pt x="801338" y="45458"/>
                  </a:lnTo>
                  <a:lnTo>
                    <a:pt x="841821" y="64561"/>
                  </a:lnTo>
                  <a:lnTo>
                    <a:pt x="880529" y="86652"/>
                  </a:lnTo>
                  <a:lnTo>
                    <a:pt x="917313" y="111581"/>
                  </a:lnTo>
                  <a:lnTo>
                    <a:pt x="952022" y="139198"/>
                  </a:lnTo>
                  <a:lnTo>
                    <a:pt x="984504" y="169354"/>
                  </a:lnTo>
                  <a:lnTo>
                    <a:pt x="1014608" y="201899"/>
                  </a:lnTo>
                  <a:lnTo>
                    <a:pt x="1042184" y="236683"/>
                  </a:lnTo>
                  <a:lnTo>
                    <a:pt x="1067081" y="273556"/>
                  </a:lnTo>
                  <a:lnTo>
                    <a:pt x="1089147" y="312369"/>
                  </a:lnTo>
                  <a:lnTo>
                    <a:pt x="1108233" y="352972"/>
                  </a:lnTo>
                  <a:lnTo>
                    <a:pt x="1124187" y="395215"/>
                  </a:lnTo>
                  <a:lnTo>
                    <a:pt x="1136859" y="438949"/>
                  </a:lnTo>
                  <a:lnTo>
                    <a:pt x="1146096" y="484023"/>
                  </a:lnTo>
                  <a:lnTo>
                    <a:pt x="1151750" y="530289"/>
                  </a:lnTo>
                  <a:lnTo>
                    <a:pt x="1153668" y="577595"/>
                  </a:lnTo>
                  <a:lnTo>
                    <a:pt x="1151750" y="624891"/>
                  </a:lnTo>
                  <a:lnTo>
                    <a:pt x="1146096" y="671125"/>
                  </a:lnTo>
                  <a:lnTo>
                    <a:pt x="1136859" y="716149"/>
                  </a:lnTo>
                  <a:lnTo>
                    <a:pt x="1124187" y="759817"/>
                  </a:lnTo>
                  <a:lnTo>
                    <a:pt x="1108233" y="801981"/>
                  </a:lnTo>
                  <a:lnTo>
                    <a:pt x="1089147" y="842493"/>
                  </a:lnTo>
                  <a:lnTo>
                    <a:pt x="1067081" y="881205"/>
                  </a:lnTo>
                  <a:lnTo>
                    <a:pt x="1042184" y="917972"/>
                  </a:lnTo>
                  <a:lnTo>
                    <a:pt x="1014608" y="952644"/>
                  </a:lnTo>
                  <a:lnTo>
                    <a:pt x="984504" y="985075"/>
                  </a:lnTo>
                  <a:lnTo>
                    <a:pt x="952022" y="1015117"/>
                  </a:lnTo>
                  <a:lnTo>
                    <a:pt x="917313" y="1042623"/>
                  </a:lnTo>
                  <a:lnTo>
                    <a:pt x="880529" y="1067445"/>
                  </a:lnTo>
                  <a:lnTo>
                    <a:pt x="841821" y="1089435"/>
                  </a:lnTo>
                  <a:lnTo>
                    <a:pt x="801338" y="1108448"/>
                  </a:lnTo>
                  <a:lnTo>
                    <a:pt x="759232" y="1124334"/>
                  </a:lnTo>
                  <a:lnTo>
                    <a:pt x="715654" y="1136946"/>
                  </a:lnTo>
                  <a:lnTo>
                    <a:pt x="670755" y="1146137"/>
                  </a:lnTo>
                  <a:lnTo>
                    <a:pt x="624685" y="1151760"/>
                  </a:lnTo>
                  <a:lnTo>
                    <a:pt x="577595" y="1153667"/>
                  </a:lnTo>
                  <a:lnTo>
                    <a:pt x="530289" y="1151760"/>
                  </a:lnTo>
                  <a:lnTo>
                    <a:pt x="484023" y="1146137"/>
                  </a:lnTo>
                  <a:lnTo>
                    <a:pt x="438949" y="1136946"/>
                  </a:lnTo>
                  <a:lnTo>
                    <a:pt x="395215" y="1124334"/>
                  </a:lnTo>
                  <a:lnTo>
                    <a:pt x="352972" y="1108448"/>
                  </a:lnTo>
                  <a:lnTo>
                    <a:pt x="312369" y="1089435"/>
                  </a:lnTo>
                  <a:lnTo>
                    <a:pt x="273556" y="1067445"/>
                  </a:lnTo>
                  <a:lnTo>
                    <a:pt x="236683" y="1042623"/>
                  </a:lnTo>
                  <a:lnTo>
                    <a:pt x="201899" y="1015117"/>
                  </a:lnTo>
                  <a:lnTo>
                    <a:pt x="169354" y="985075"/>
                  </a:lnTo>
                  <a:lnTo>
                    <a:pt x="139198" y="952644"/>
                  </a:lnTo>
                  <a:lnTo>
                    <a:pt x="111581" y="917972"/>
                  </a:lnTo>
                  <a:lnTo>
                    <a:pt x="86652" y="881205"/>
                  </a:lnTo>
                  <a:lnTo>
                    <a:pt x="64561" y="842493"/>
                  </a:lnTo>
                  <a:lnTo>
                    <a:pt x="45458" y="801981"/>
                  </a:lnTo>
                  <a:lnTo>
                    <a:pt x="29492" y="759817"/>
                  </a:lnTo>
                  <a:lnTo>
                    <a:pt x="16814" y="716149"/>
                  </a:lnTo>
                  <a:lnTo>
                    <a:pt x="7572" y="671125"/>
                  </a:lnTo>
                  <a:lnTo>
                    <a:pt x="1918" y="624891"/>
                  </a:lnTo>
                  <a:lnTo>
                    <a:pt x="0" y="577595"/>
                  </a:lnTo>
                </a:path>
              </a:pathLst>
            </a:custGeom>
            <a:ln w="10668">
              <a:solidFill>
                <a:srgbClr val="FDB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56770" y="4115848"/>
            <a:ext cx="77851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00264D"/>
                </a:solidFill>
                <a:latin typeface="Cambria"/>
                <a:cs typeface="Cambria"/>
              </a:rPr>
              <a:t>Potability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768339" y="1476755"/>
            <a:ext cx="1153795" cy="2197100"/>
            <a:chOff x="5768339" y="1476755"/>
            <a:chExt cx="1153795" cy="2197100"/>
          </a:xfrm>
        </p:grpSpPr>
        <p:sp>
          <p:nvSpPr>
            <p:cNvPr id="26" name="object 26"/>
            <p:cNvSpPr/>
            <p:nvPr/>
          </p:nvSpPr>
          <p:spPr>
            <a:xfrm>
              <a:off x="6345935" y="2628900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h="1039495">
                  <a:moveTo>
                    <a:pt x="0" y="1039367"/>
                  </a:moveTo>
                  <a:lnTo>
                    <a:pt x="0" y="0"/>
                  </a:lnTo>
                </a:path>
              </a:pathLst>
            </a:custGeom>
            <a:ln w="10668">
              <a:solidFill>
                <a:srgbClr val="5BA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68339" y="1476755"/>
              <a:ext cx="1153667" cy="11521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68339" y="1476755"/>
              <a:ext cx="1153667" cy="115214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269215" y="1971548"/>
            <a:ext cx="153670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25" dirty="0">
                <a:solidFill>
                  <a:srgbClr val="FFFFFF"/>
                </a:solidFill>
                <a:latin typeface="Cambria"/>
                <a:cs typeface="Cambria"/>
              </a:rPr>
              <a:t>pH</a:t>
            </a:r>
            <a:endParaRPr sz="750">
              <a:latin typeface="Cambria"/>
              <a:cs typeface="Cambr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710870" y="1988820"/>
            <a:ext cx="1619885" cy="1820545"/>
            <a:chOff x="6710870" y="1988820"/>
            <a:chExt cx="1619885" cy="1820545"/>
          </a:xfrm>
        </p:grpSpPr>
        <p:sp>
          <p:nvSpPr>
            <p:cNvPr id="31" name="object 31"/>
            <p:cNvSpPr/>
            <p:nvPr/>
          </p:nvSpPr>
          <p:spPr>
            <a:xfrm>
              <a:off x="6716267" y="3006852"/>
              <a:ext cx="668020" cy="797560"/>
            </a:xfrm>
            <a:custGeom>
              <a:avLst/>
              <a:gdLst/>
              <a:ahLst/>
              <a:cxnLst/>
              <a:rect l="l" t="t" r="r" b="b"/>
              <a:pathLst>
                <a:path w="668020" h="797560">
                  <a:moveTo>
                    <a:pt x="0" y="797051"/>
                  </a:moveTo>
                  <a:lnTo>
                    <a:pt x="667512" y="0"/>
                  </a:lnTo>
                </a:path>
              </a:pathLst>
            </a:custGeom>
            <a:ln w="10668">
              <a:solidFill>
                <a:srgbClr val="5BA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8039" y="1988820"/>
              <a:ext cx="1152144" cy="11536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8039" y="1988820"/>
              <a:ext cx="1152144" cy="115366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529582" y="2483611"/>
            <a:ext cx="452120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10" dirty="0">
                <a:solidFill>
                  <a:srgbClr val="FFFFFF"/>
                </a:solidFill>
                <a:latin typeface="Cambria"/>
                <a:cs typeface="Cambria"/>
              </a:rPr>
              <a:t>Hardness</a:t>
            </a:r>
            <a:endParaRPr sz="75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907466" y="3288791"/>
            <a:ext cx="2174240" cy="1152525"/>
            <a:chOff x="6907466" y="3288791"/>
            <a:chExt cx="2174240" cy="1152525"/>
          </a:xfrm>
        </p:grpSpPr>
        <p:sp>
          <p:nvSpPr>
            <p:cNvPr id="36" name="object 36"/>
            <p:cNvSpPr/>
            <p:nvPr/>
          </p:nvSpPr>
          <p:spPr>
            <a:xfrm>
              <a:off x="6912864" y="3965447"/>
              <a:ext cx="1024255" cy="180340"/>
            </a:xfrm>
            <a:custGeom>
              <a:avLst/>
              <a:gdLst/>
              <a:ahLst/>
              <a:cxnLst/>
              <a:rect l="l" t="t" r="r" b="b"/>
              <a:pathLst>
                <a:path w="1024254" h="180339">
                  <a:moveTo>
                    <a:pt x="0" y="179832"/>
                  </a:moveTo>
                  <a:lnTo>
                    <a:pt x="1024128" y="0"/>
                  </a:lnTo>
                </a:path>
              </a:pathLst>
            </a:custGeom>
            <a:ln w="10668">
              <a:solidFill>
                <a:srgbClr val="5BA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7848" y="3288791"/>
              <a:ext cx="1153667" cy="11521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7848" y="3288791"/>
              <a:ext cx="1153667" cy="115214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357096" y="3783583"/>
            <a:ext cx="294640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10" dirty="0">
                <a:solidFill>
                  <a:srgbClr val="FFFFFF"/>
                </a:solidFill>
                <a:latin typeface="Cambria"/>
                <a:cs typeface="Cambria"/>
              </a:rPr>
              <a:t>Solids</a:t>
            </a:r>
            <a:endParaRPr sz="75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838886" y="4528502"/>
            <a:ext cx="1982470" cy="1389380"/>
            <a:chOff x="6838886" y="4528502"/>
            <a:chExt cx="1982470" cy="1389380"/>
          </a:xfrm>
        </p:grpSpPr>
        <p:sp>
          <p:nvSpPr>
            <p:cNvPr id="41" name="object 41"/>
            <p:cNvSpPr/>
            <p:nvPr/>
          </p:nvSpPr>
          <p:spPr>
            <a:xfrm>
              <a:off x="6844283" y="4533900"/>
              <a:ext cx="901065" cy="520065"/>
            </a:xfrm>
            <a:custGeom>
              <a:avLst/>
              <a:gdLst/>
              <a:ahLst/>
              <a:cxnLst/>
              <a:rect l="l" t="t" r="r" b="b"/>
              <a:pathLst>
                <a:path w="901065" h="520064">
                  <a:moveTo>
                    <a:pt x="0" y="0"/>
                  </a:moveTo>
                  <a:lnTo>
                    <a:pt x="900683" y="519683"/>
                  </a:lnTo>
                </a:path>
              </a:pathLst>
            </a:custGeom>
            <a:ln w="10668">
              <a:solidFill>
                <a:srgbClr val="5BA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7244" y="4765548"/>
              <a:ext cx="1153667" cy="115214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7244" y="4765548"/>
              <a:ext cx="1153667" cy="1152144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947163" y="5260345"/>
            <a:ext cx="596265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10" dirty="0">
                <a:solidFill>
                  <a:srgbClr val="FFFFFF"/>
                </a:solidFill>
                <a:latin typeface="Cambria"/>
                <a:cs typeface="Cambria"/>
              </a:rPr>
              <a:t>Chloramines</a:t>
            </a:r>
            <a:endParaRPr sz="750">
              <a:latin typeface="Cambria"/>
              <a:cs typeface="Cambr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518147" y="4781486"/>
            <a:ext cx="1153795" cy="2101215"/>
            <a:chOff x="6518147" y="4781486"/>
            <a:chExt cx="1153795" cy="2101215"/>
          </a:xfrm>
        </p:grpSpPr>
        <p:sp>
          <p:nvSpPr>
            <p:cNvPr id="46" name="object 46"/>
            <p:cNvSpPr/>
            <p:nvPr/>
          </p:nvSpPr>
          <p:spPr>
            <a:xfrm>
              <a:off x="6542531" y="4786883"/>
              <a:ext cx="355600" cy="977265"/>
            </a:xfrm>
            <a:custGeom>
              <a:avLst/>
              <a:gdLst/>
              <a:ahLst/>
              <a:cxnLst/>
              <a:rect l="l" t="t" r="r" b="b"/>
              <a:pathLst>
                <a:path w="355600" h="977264">
                  <a:moveTo>
                    <a:pt x="0" y="0"/>
                  </a:moveTo>
                  <a:lnTo>
                    <a:pt x="355091" y="976883"/>
                  </a:lnTo>
                </a:path>
              </a:pathLst>
            </a:custGeom>
            <a:ln w="10668">
              <a:solidFill>
                <a:srgbClr val="5BA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18147" y="5728716"/>
              <a:ext cx="1153667" cy="115366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18147" y="5728716"/>
              <a:ext cx="1153667" cy="1153667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906259" y="6223501"/>
            <a:ext cx="379730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10" dirty="0">
                <a:solidFill>
                  <a:srgbClr val="FFFFFF"/>
                </a:solidFill>
                <a:latin typeface="Cambria"/>
                <a:cs typeface="Cambria"/>
              </a:rPr>
              <a:t>Sulfates</a:t>
            </a:r>
            <a:endParaRPr sz="750">
              <a:latin typeface="Cambria"/>
              <a:cs typeface="Cambri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018532" y="4781486"/>
            <a:ext cx="1153795" cy="2101215"/>
            <a:chOff x="5018532" y="4781486"/>
            <a:chExt cx="1153795" cy="2101215"/>
          </a:xfrm>
        </p:grpSpPr>
        <p:sp>
          <p:nvSpPr>
            <p:cNvPr id="51" name="object 51"/>
            <p:cNvSpPr/>
            <p:nvPr/>
          </p:nvSpPr>
          <p:spPr>
            <a:xfrm>
              <a:off x="5792723" y="4786883"/>
              <a:ext cx="355600" cy="977265"/>
            </a:xfrm>
            <a:custGeom>
              <a:avLst/>
              <a:gdLst/>
              <a:ahLst/>
              <a:cxnLst/>
              <a:rect l="l" t="t" r="r" b="b"/>
              <a:pathLst>
                <a:path w="355600" h="977264">
                  <a:moveTo>
                    <a:pt x="355092" y="0"/>
                  </a:moveTo>
                  <a:lnTo>
                    <a:pt x="0" y="976883"/>
                  </a:lnTo>
                </a:path>
              </a:pathLst>
            </a:custGeom>
            <a:ln w="10668">
              <a:solidFill>
                <a:srgbClr val="5BA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18532" y="5728716"/>
              <a:ext cx="1153667" cy="115366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18532" y="5728716"/>
              <a:ext cx="1153667" cy="1153667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299958" y="6223501"/>
            <a:ext cx="592455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10" dirty="0">
                <a:solidFill>
                  <a:srgbClr val="FFFFFF"/>
                </a:solidFill>
                <a:latin typeface="Cambria"/>
                <a:cs typeface="Cambria"/>
              </a:rPr>
              <a:t>Conductivity</a:t>
            </a:r>
            <a:endParaRPr sz="750">
              <a:latin typeface="Cambria"/>
              <a:cs typeface="Cambri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869435" y="4528502"/>
            <a:ext cx="1982470" cy="1389380"/>
            <a:chOff x="3869435" y="4528502"/>
            <a:chExt cx="1982470" cy="1389380"/>
          </a:xfrm>
        </p:grpSpPr>
        <p:sp>
          <p:nvSpPr>
            <p:cNvPr id="56" name="object 56"/>
            <p:cNvSpPr/>
            <p:nvPr/>
          </p:nvSpPr>
          <p:spPr>
            <a:xfrm>
              <a:off x="4945380" y="4533900"/>
              <a:ext cx="901065" cy="520065"/>
            </a:xfrm>
            <a:custGeom>
              <a:avLst/>
              <a:gdLst/>
              <a:ahLst/>
              <a:cxnLst/>
              <a:rect l="l" t="t" r="r" b="b"/>
              <a:pathLst>
                <a:path w="901064" h="520064">
                  <a:moveTo>
                    <a:pt x="900683" y="0"/>
                  </a:moveTo>
                  <a:lnTo>
                    <a:pt x="0" y="519683"/>
                  </a:lnTo>
                </a:path>
              </a:pathLst>
            </a:custGeom>
            <a:ln w="10668">
              <a:solidFill>
                <a:srgbClr val="5BA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69435" y="4765548"/>
              <a:ext cx="1153667" cy="115214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69435" y="4765548"/>
              <a:ext cx="1153667" cy="1152144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4085342" y="5260345"/>
            <a:ext cx="724535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dirty="0">
                <a:solidFill>
                  <a:srgbClr val="FFFFFF"/>
                </a:solidFill>
                <a:latin typeface="Cambria"/>
                <a:cs typeface="Cambria"/>
              </a:rPr>
              <a:t>Organic</a:t>
            </a:r>
            <a:r>
              <a:rPr sz="750" b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b="1" spc="-10" dirty="0">
                <a:solidFill>
                  <a:srgbClr val="FFFFFF"/>
                </a:solidFill>
                <a:latin typeface="Cambria"/>
                <a:cs typeface="Cambria"/>
              </a:rPr>
              <a:t>Carbon</a:t>
            </a:r>
            <a:endParaRPr sz="750">
              <a:latin typeface="Cambria"/>
              <a:cs typeface="Cambri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610355" y="3288791"/>
            <a:ext cx="2172970" cy="1152525"/>
            <a:chOff x="3610355" y="3288791"/>
            <a:chExt cx="2172970" cy="1152525"/>
          </a:xfrm>
        </p:grpSpPr>
        <p:sp>
          <p:nvSpPr>
            <p:cNvPr id="61" name="object 61"/>
            <p:cNvSpPr/>
            <p:nvPr/>
          </p:nvSpPr>
          <p:spPr>
            <a:xfrm>
              <a:off x="4753355" y="3965447"/>
              <a:ext cx="1024255" cy="180340"/>
            </a:xfrm>
            <a:custGeom>
              <a:avLst/>
              <a:gdLst/>
              <a:ahLst/>
              <a:cxnLst/>
              <a:rect l="l" t="t" r="r" b="b"/>
              <a:pathLst>
                <a:path w="1024254" h="180339">
                  <a:moveTo>
                    <a:pt x="1024127" y="179832"/>
                  </a:moveTo>
                  <a:lnTo>
                    <a:pt x="0" y="0"/>
                  </a:lnTo>
                </a:path>
              </a:pathLst>
            </a:custGeom>
            <a:ln w="10668">
              <a:solidFill>
                <a:srgbClr val="5BA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10355" y="3288791"/>
              <a:ext cx="1152143" cy="115214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10355" y="3288791"/>
              <a:ext cx="1152143" cy="1152143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3788161" y="3783583"/>
            <a:ext cx="798830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10" dirty="0">
                <a:solidFill>
                  <a:srgbClr val="FFFFFF"/>
                </a:solidFill>
                <a:latin typeface="Cambria"/>
                <a:cs typeface="Cambria"/>
              </a:rPr>
              <a:t>Trihalomethanes</a:t>
            </a:r>
            <a:endParaRPr sz="750">
              <a:latin typeface="Cambria"/>
              <a:cs typeface="Cambri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360164" y="1988820"/>
            <a:ext cx="1619250" cy="1820545"/>
            <a:chOff x="4360164" y="1988820"/>
            <a:chExt cx="1619250" cy="1820545"/>
          </a:xfrm>
        </p:grpSpPr>
        <p:sp>
          <p:nvSpPr>
            <p:cNvPr id="66" name="object 66"/>
            <p:cNvSpPr/>
            <p:nvPr/>
          </p:nvSpPr>
          <p:spPr>
            <a:xfrm>
              <a:off x="5306567" y="3006852"/>
              <a:ext cx="668020" cy="797560"/>
            </a:xfrm>
            <a:custGeom>
              <a:avLst/>
              <a:gdLst/>
              <a:ahLst/>
              <a:cxnLst/>
              <a:rect l="l" t="t" r="r" b="b"/>
              <a:pathLst>
                <a:path w="668020" h="797560">
                  <a:moveTo>
                    <a:pt x="667512" y="797051"/>
                  </a:moveTo>
                  <a:lnTo>
                    <a:pt x="0" y="0"/>
                  </a:lnTo>
                </a:path>
              </a:pathLst>
            </a:custGeom>
            <a:ln w="10668">
              <a:solidFill>
                <a:srgbClr val="5BA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60164" y="1988820"/>
              <a:ext cx="1152143" cy="11536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60164" y="1988820"/>
              <a:ext cx="1152143" cy="1153668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4708663" y="2483611"/>
            <a:ext cx="455930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10" dirty="0">
                <a:solidFill>
                  <a:srgbClr val="FFFFFF"/>
                </a:solidFill>
                <a:latin typeface="Cambria"/>
                <a:cs typeface="Cambria"/>
              </a:rPr>
              <a:t>Turbidity</a:t>
            </a:r>
            <a:endParaRPr sz="750">
              <a:latin typeface="Cambria"/>
              <a:cs typeface="Cambria"/>
            </a:endParaRPr>
          </a:p>
        </p:txBody>
      </p:sp>
      <p:pic>
        <p:nvPicPr>
          <p:cNvPr id="70" name="object 7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01495" y="1959864"/>
            <a:ext cx="1716023" cy="1828800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1631696" y="2689352"/>
            <a:ext cx="10534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latin typeface="Cambria"/>
                <a:cs typeface="Cambria"/>
              </a:rPr>
              <a:t>9</a:t>
            </a:r>
            <a:r>
              <a:rPr sz="1300" b="1" spc="5" dirty="0">
                <a:latin typeface="Cambria"/>
                <a:cs typeface="Cambria"/>
              </a:rPr>
              <a:t> </a:t>
            </a:r>
            <a:r>
              <a:rPr sz="1300" b="1" spc="-10" dirty="0">
                <a:latin typeface="Cambria"/>
                <a:cs typeface="Cambria"/>
              </a:rPr>
              <a:t>Parameters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48283" y="3099816"/>
            <a:ext cx="1467612" cy="1828800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1067793" y="3835412"/>
            <a:ext cx="108331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latin typeface="Cambria"/>
                <a:cs typeface="Cambria"/>
              </a:rPr>
              <a:t>3276</a:t>
            </a:r>
            <a:r>
              <a:rPr sz="1300" b="1" spc="25" dirty="0">
                <a:latin typeface="Cambria"/>
                <a:cs typeface="Cambria"/>
              </a:rPr>
              <a:t> </a:t>
            </a:r>
            <a:r>
              <a:rPr sz="1300" b="1" spc="-10" dirty="0">
                <a:latin typeface="Cambria"/>
                <a:cs typeface="Cambria"/>
              </a:rPr>
              <a:t>Records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74" name="object 7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06067" y="4238244"/>
            <a:ext cx="1711451" cy="1712975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1621055" y="4894622"/>
            <a:ext cx="1077595" cy="4038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5265" marR="5080" indent="-203200">
              <a:lnSpc>
                <a:spcPts val="1390"/>
              </a:lnSpc>
              <a:spcBef>
                <a:spcPts val="305"/>
              </a:spcBef>
            </a:pPr>
            <a:r>
              <a:rPr sz="1300" b="1" dirty="0">
                <a:latin typeface="Cambria"/>
                <a:cs typeface="Cambria"/>
              </a:rPr>
              <a:t>Binary</a:t>
            </a:r>
            <a:r>
              <a:rPr sz="1300" b="1" spc="35" dirty="0">
                <a:latin typeface="Cambria"/>
                <a:cs typeface="Cambria"/>
              </a:rPr>
              <a:t> </a:t>
            </a:r>
            <a:r>
              <a:rPr sz="1300" b="1" spc="-20" dirty="0">
                <a:latin typeface="Cambria"/>
                <a:cs typeface="Cambria"/>
              </a:rPr>
              <a:t>Target </a:t>
            </a:r>
            <a:r>
              <a:rPr sz="1300" b="1" spc="-10" dirty="0">
                <a:latin typeface="Cambria"/>
                <a:cs typeface="Cambria"/>
              </a:rPr>
              <a:t>Variable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ts val="1770"/>
              </a:lnSpc>
            </a:pPr>
            <a:fld id="{81D60167-4931-47E6-BA6A-407CBD079E47}" type="slidenum">
              <a:rPr spc="15" dirty="0"/>
              <a:t>4</a:t>
            </a:fld>
            <a:endParaRPr spc="1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016" y="2567940"/>
            <a:ext cx="2410967" cy="8427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6900" y="4614672"/>
            <a:ext cx="466344" cy="2987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82459" y="5023803"/>
            <a:ext cx="83756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300" i="1" spc="-10" dirty="0">
                <a:solidFill>
                  <a:srgbClr val="00264D"/>
                </a:solidFill>
                <a:latin typeface="Cambria"/>
                <a:cs typeface="Cambria"/>
              </a:rPr>
              <a:t>Deployment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9398" y="3011870"/>
            <a:ext cx="1196340" cy="913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635"/>
              </a:lnSpc>
            </a:pPr>
            <a:r>
              <a:rPr sz="550" spc="-90" dirty="0">
                <a:solidFill>
                  <a:srgbClr val="FFFFFF"/>
                </a:solidFill>
                <a:latin typeface="Cambria"/>
                <a:cs typeface="Cambria"/>
              </a:rPr>
              <a:t>RReessuullttss</a:t>
            </a:r>
            <a:endParaRPr sz="5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r>
              <a:rPr sz="550" spc="-110" dirty="0">
                <a:solidFill>
                  <a:srgbClr val="FFFFFF"/>
                </a:solidFill>
                <a:latin typeface="Cambria"/>
                <a:cs typeface="Cambria"/>
              </a:rPr>
              <a:t>IInntteerrpprreettaattiioonnss</a:t>
            </a:r>
            <a:endParaRPr sz="55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6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6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6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6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50">
              <a:latin typeface="Cambria"/>
              <a:cs typeface="Cambria"/>
            </a:endParaRPr>
          </a:p>
          <a:p>
            <a:pPr marL="549910">
              <a:lnSpc>
                <a:spcPct val="100000"/>
              </a:lnSpc>
            </a:pPr>
            <a:r>
              <a:rPr sz="550" spc="-135" dirty="0">
                <a:solidFill>
                  <a:srgbClr val="FFFFFF"/>
                </a:solidFill>
                <a:latin typeface="Cambria"/>
                <a:cs typeface="Cambria"/>
              </a:rPr>
              <a:t>RReeccoommmmeennddaattiioonnss</a:t>
            </a:r>
            <a:endParaRPr sz="55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68908" y="2638043"/>
            <a:ext cx="1694814" cy="1670685"/>
            <a:chOff x="1168908" y="2638043"/>
            <a:chExt cx="1694814" cy="16706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9363" y="3470147"/>
              <a:ext cx="838200" cy="838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908" y="2840735"/>
              <a:ext cx="838200" cy="838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5395" y="2638043"/>
              <a:ext cx="838200" cy="8382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90956" y="2462783"/>
            <a:ext cx="3985260" cy="4738370"/>
            <a:chOff x="790956" y="2462783"/>
            <a:chExt cx="3985260" cy="473837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956" y="2462783"/>
              <a:ext cx="2618232" cy="20955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96481" y="2468412"/>
              <a:ext cx="2608580" cy="2086610"/>
            </a:xfrm>
            <a:custGeom>
              <a:avLst/>
              <a:gdLst/>
              <a:ahLst/>
              <a:cxnLst/>
              <a:rect l="l" t="t" r="r" b="b"/>
              <a:pathLst>
                <a:path w="2608579" h="2086610">
                  <a:moveTo>
                    <a:pt x="12762" y="594827"/>
                  </a:moveTo>
                  <a:lnTo>
                    <a:pt x="4880" y="567178"/>
                  </a:lnTo>
                  <a:lnTo>
                    <a:pt x="652" y="539713"/>
                  </a:lnTo>
                  <a:lnTo>
                    <a:pt x="0" y="512471"/>
                  </a:lnTo>
                  <a:lnTo>
                    <a:pt x="2847" y="485493"/>
                  </a:lnTo>
                  <a:lnTo>
                    <a:pt x="18734" y="432493"/>
                  </a:lnTo>
                  <a:lnTo>
                    <a:pt x="47700" y="381036"/>
                  </a:lnTo>
                  <a:lnTo>
                    <a:pt x="89129" y="331446"/>
                  </a:lnTo>
                  <a:lnTo>
                    <a:pt x="142409" y="284048"/>
                  </a:lnTo>
                  <a:lnTo>
                    <a:pt x="173301" y="261272"/>
                  </a:lnTo>
                  <a:lnTo>
                    <a:pt x="206925" y="239166"/>
                  </a:lnTo>
                  <a:lnTo>
                    <a:pt x="243205" y="217769"/>
                  </a:lnTo>
                  <a:lnTo>
                    <a:pt x="282064" y="197123"/>
                  </a:lnTo>
                  <a:lnTo>
                    <a:pt x="323425" y="177268"/>
                  </a:lnTo>
                  <a:lnTo>
                    <a:pt x="367211" y="158245"/>
                  </a:lnTo>
                  <a:lnTo>
                    <a:pt x="413346" y="140093"/>
                  </a:lnTo>
                  <a:lnTo>
                    <a:pt x="461753" y="122854"/>
                  </a:lnTo>
                  <a:lnTo>
                    <a:pt x="512356" y="106568"/>
                  </a:lnTo>
                  <a:lnTo>
                    <a:pt x="565076" y="91276"/>
                  </a:lnTo>
                  <a:lnTo>
                    <a:pt x="619839" y="77017"/>
                  </a:lnTo>
                  <a:lnTo>
                    <a:pt x="676566" y="63834"/>
                  </a:lnTo>
                  <a:lnTo>
                    <a:pt x="735182" y="51765"/>
                  </a:lnTo>
                  <a:lnTo>
                    <a:pt x="795610" y="40852"/>
                  </a:lnTo>
                  <a:lnTo>
                    <a:pt x="857772" y="31135"/>
                  </a:lnTo>
                  <a:lnTo>
                    <a:pt x="921592" y="22655"/>
                  </a:lnTo>
                  <a:lnTo>
                    <a:pt x="986994" y="15452"/>
                  </a:lnTo>
                  <a:lnTo>
                    <a:pt x="1053900" y="9566"/>
                  </a:lnTo>
                  <a:lnTo>
                    <a:pt x="1122234" y="5039"/>
                  </a:lnTo>
                  <a:lnTo>
                    <a:pt x="1185015" y="2156"/>
                  </a:lnTo>
                  <a:lnTo>
                    <a:pt x="1247442" y="484"/>
                  </a:lnTo>
                  <a:lnTo>
                    <a:pt x="1309437" y="0"/>
                  </a:lnTo>
                  <a:lnTo>
                    <a:pt x="1370924" y="680"/>
                  </a:lnTo>
                  <a:lnTo>
                    <a:pt x="1431825" y="2503"/>
                  </a:lnTo>
                  <a:lnTo>
                    <a:pt x="1492064" y="5444"/>
                  </a:lnTo>
                  <a:lnTo>
                    <a:pt x="1551561" y="9481"/>
                  </a:lnTo>
                  <a:lnTo>
                    <a:pt x="1610242" y="14591"/>
                  </a:lnTo>
                  <a:lnTo>
                    <a:pt x="1668027" y="20750"/>
                  </a:lnTo>
                  <a:lnTo>
                    <a:pt x="1724841" y="27936"/>
                  </a:lnTo>
                  <a:lnTo>
                    <a:pt x="1780605" y="36126"/>
                  </a:lnTo>
                  <a:lnTo>
                    <a:pt x="1835243" y="45296"/>
                  </a:lnTo>
                  <a:lnTo>
                    <a:pt x="1888677" y="55424"/>
                  </a:lnTo>
                  <a:lnTo>
                    <a:pt x="1940830" y="66487"/>
                  </a:lnTo>
                  <a:lnTo>
                    <a:pt x="1991625" y="78461"/>
                  </a:lnTo>
                  <a:lnTo>
                    <a:pt x="2040984" y="91324"/>
                  </a:lnTo>
                  <a:lnTo>
                    <a:pt x="2088831" y="105051"/>
                  </a:lnTo>
                  <a:lnTo>
                    <a:pt x="2135088" y="119622"/>
                  </a:lnTo>
                  <a:lnTo>
                    <a:pt x="2179678" y="135012"/>
                  </a:lnTo>
                  <a:lnTo>
                    <a:pt x="2222523" y="151198"/>
                  </a:lnTo>
                  <a:lnTo>
                    <a:pt x="2263547" y="168157"/>
                  </a:lnTo>
                  <a:lnTo>
                    <a:pt x="2302672" y="185867"/>
                  </a:lnTo>
                  <a:lnTo>
                    <a:pt x="2339820" y="204304"/>
                  </a:lnTo>
                  <a:lnTo>
                    <a:pt x="2374916" y="223445"/>
                  </a:lnTo>
                  <a:lnTo>
                    <a:pt x="2407880" y="243268"/>
                  </a:lnTo>
                  <a:lnTo>
                    <a:pt x="2467109" y="284864"/>
                  </a:lnTo>
                  <a:lnTo>
                    <a:pt x="2516889" y="328909"/>
                  </a:lnTo>
                  <a:lnTo>
                    <a:pt x="2556601" y="375218"/>
                  </a:lnTo>
                  <a:lnTo>
                    <a:pt x="2585628" y="423606"/>
                  </a:lnTo>
                  <a:lnTo>
                    <a:pt x="2605372" y="485099"/>
                  </a:lnTo>
                  <a:lnTo>
                    <a:pt x="2608515" y="521675"/>
                  </a:lnTo>
                  <a:lnTo>
                    <a:pt x="2605372" y="558251"/>
                  </a:lnTo>
                  <a:lnTo>
                    <a:pt x="2595942" y="594827"/>
                  </a:lnTo>
                  <a:lnTo>
                    <a:pt x="1626678" y="1974047"/>
                  </a:lnTo>
                  <a:lnTo>
                    <a:pt x="1611143" y="1999830"/>
                  </a:lnTo>
                  <a:lnTo>
                    <a:pt x="1546284" y="2043538"/>
                  </a:lnTo>
                  <a:lnTo>
                    <a:pt x="1499996" y="2060534"/>
                  </a:lnTo>
                  <a:lnTo>
                    <a:pt x="1446492" y="2073673"/>
                  </a:lnTo>
                  <a:lnTo>
                    <a:pt x="1387291" y="2082489"/>
                  </a:lnTo>
                  <a:lnTo>
                    <a:pt x="1323911" y="2086519"/>
                  </a:lnTo>
                  <a:lnTo>
                    <a:pt x="1257870" y="2085299"/>
                  </a:lnTo>
                  <a:lnTo>
                    <a:pt x="1189064" y="2078434"/>
                  </a:lnTo>
                  <a:lnTo>
                    <a:pt x="1127032" y="2065939"/>
                  </a:lnTo>
                  <a:lnTo>
                    <a:pt x="1073466" y="2048532"/>
                  </a:lnTo>
                  <a:lnTo>
                    <a:pt x="1030060" y="2026935"/>
                  </a:lnTo>
                  <a:lnTo>
                    <a:pt x="998508" y="2001867"/>
                  </a:lnTo>
                  <a:lnTo>
                    <a:pt x="980502" y="1974047"/>
                  </a:lnTo>
                  <a:lnTo>
                    <a:pt x="12762" y="594827"/>
                  </a:lnTo>
                  <a:close/>
                </a:path>
                <a:path w="2608579" h="2086610">
                  <a:moveTo>
                    <a:pt x="104202" y="521675"/>
                  </a:moveTo>
                  <a:lnTo>
                    <a:pt x="111722" y="568630"/>
                  </a:lnTo>
                  <a:lnTo>
                    <a:pt x="133744" y="614083"/>
                  </a:lnTo>
                  <a:lnTo>
                    <a:pt x="169461" y="657748"/>
                  </a:lnTo>
                  <a:lnTo>
                    <a:pt x="218067" y="699341"/>
                  </a:lnTo>
                  <a:lnTo>
                    <a:pt x="278754" y="738576"/>
                  </a:lnTo>
                  <a:lnTo>
                    <a:pt x="313376" y="757221"/>
                  </a:lnTo>
                  <a:lnTo>
                    <a:pt x="350715" y="775169"/>
                  </a:lnTo>
                  <a:lnTo>
                    <a:pt x="390672" y="792385"/>
                  </a:lnTo>
                  <a:lnTo>
                    <a:pt x="433145" y="808834"/>
                  </a:lnTo>
                  <a:lnTo>
                    <a:pt x="478033" y="824480"/>
                  </a:lnTo>
                  <a:lnTo>
                    <a:pt x="525236" y="839287"/>
                  </a:lnTo>
                  <a:lnTo>
                    <a:pt x="574652" y="853220"/>
                  </a:lnTo>
                  <a:lnTo>
                    <a:pt x="626180" y="866242"/>
                  </a:lnTo>
                  <a:lnTo>
                    <a:pt x="679721" y="878320"/>
                  </a:lnTo>
                  <a:lnTo>
                    <a:pt x="735173" y="889416"/>
                  </a:lnTo>
                  <a:lnTo>
                    <a:pt x="792434" y="899495"/>
                  </a:lnTo>
                  <a:lnTo>
                    <a:pt x="851405" y="908522"/>
                  </a:lnTo>
                  <a:lnTo>
                    <a:pt x="911985" y="916461"/>
                  </a:lnTo>
                  <a:lnTo>
                    <a:pt x="974072" y="923276"/>
                  </a:lnTo>
                  <a:lnTo>
                    <a:pt x="1037565" y="928932"/>
                  </a:lnTo>
                  <a:lnTo>
                    <a:pt x="1102365" y="933393"/>
                  </a:lnTo>
                  <a:lnTo>
                    <a:pt x="1168369" y="936624"/>
                  </a:lnTo>
                  <a:lnTo>
                    <a:pt x="1235478" y="938588"/>
                  </a:lnTo>
                  <a:lnTo>
                    <a:pt x="1303590" y="939251"/>
                  </a:lnTo>
                  <a:lnTo>
                    <a:pt x="1371702" y="938588"/>
                  </a:lnTo>
                  <a:lnTo>
                    <a:pt x="1438811" y="936624"/>
                  </a:lnTo>
                  <a:lnTo>
                    <a:pt x="1504815" y="933393"/>
                  </a:lnTo>
                  <a:lnTo>
                    <a:pt x="1569615" y="928932"/>
                  </a:lnTo>
                  <a:lnTo>
                    <a:pt x="1633108" y="923276"/>
                  </a:lnTo>
                  <a:lnTo>
                    <a:pt x="1695195" y="916461"/>
                  </a:lnTo>
                  <a:lnTo>
                    <a:pt x="1755775" y="908522"/>
                  </a:lnTo>
                  <a:lnTo>
                    <a:pt x="1814746" y="899495"/>
                  </a:lnTo>
                  <a:lnTo>
                    <a:pt x="1872007" y="889416"/>
                  </a:lnTo>
                  <a:lnTo>
                    <a:pt x="1927459" y="878320"/>
                  </a:lnTo>
                  <a:lnTo>
                    <a:pt x="1981000" y="866242"/>
                  </a:lnTo>
                  <a:lnTo>
                    <a:pt x="2032528" y="853220"/>
                  </a:lnTo>
                  <a:lnTo>
                    <a:pt x="2081944" y="839287"/>
                  </a:lnTo>
                  <a:lnTo>
                    <a:pt x="2129147" y="824480"/>
                  </a:lnTo>
                  <a:lnTo>
                    <a:pt x="2174035" y="808834"/>
                  </a:lnTo>
                  <a:lnTo>
                    <a:pt x="2216508" y="792385"/>
                  </a:lnTo>
                  <a:lnTo>
                    <a:pt x="2256465" y="775169"/>
                  </a:lnTo>
                  <a:lnTo>
                    <a:pt x="2293804" y="757221"/>
                  </a:lnTo>
                  <a:lnTo>
                    <a:pt x="2328426" y="738576"/>
                  </a:lnTo>
                  <a:lnTo>
                    <a:pt x="2389113" y="699341"/>
                  </a:lnTo>
                  <a:lnTo>
                    <a:pt x="2437719" y="657748"/>
                  </a:lnTo>
                  <a:lnTo>
                    <a:pt x="2473436" y="614083"/>
                  </a:lnTo>
                  <a:lnTo>
                    <a:pt x="2495458" y="568630"/>
                  </a:lnTo>
                  <a:lnTo>
                    <a:pt x="2502978" y="521675"/>
                  </a:lnTo>
                  <a:lnTo>
                    <a:pt x="2501081" y="498027"/>
                  </a:lnTo>
                  <a:lnTo>
                    <a:pt x="2486209" y="451787"/>
                  </a:lnTo>
                  <a:lnTo>
                    <a:pt x="2457239" y="407193"/>
                  </a:lnTo>
                  <a:lnTo>
                    <a:pt x="2414977" y="364528"/>
                  </a:lnTo>
                  <a:lnTo>
                    <a:pt x="2360230" y="324079"/>
                  </a:lnTo>
                  <a:lnTo>
                    <a:pt x="2293804" y="286129"/>
                  </a:lnTo>
                  <a:lnTo>
                    <a:pt x="2256465" y="268181"/>
                  </a:lnTo>
                  <a:lnTo>
                    <a:pt x="2216508" y="250965"/>
                  </a:lnTo>
                  <a:lnTo>
                    <a:pt x="2174035" y="234516"/>
                  </a:lnTo>
                  <a:lnTo>
                    <a:pt x="2129147" y="218870"/>
                  </a:lnTo>
                  <a:lnTo>
                    <a:pt x="2081944" y="204063"/>
                  </a:lnTo>
                  <a:lnTo>
                    <a:pt x="2032528" y="190130"/>
                  </a:lnTo>
                  <a:lnTo>
                    <a:pt x="1981000" y="177108"/>
                  </a:lnTo>
                  <a:lnTo>
                    <a:pt x="1927459" y="165030"/>
                  </a:lnTo>
                  <a:lnTo>
                    <a:pt x="1872007" y="153934"/>
                  </a:lnTo>
                  <a:lnTo>
                    <a:pt x="1814746" y="143855"/>
                  </a:lnTo>
                  <a:lnTo>
                    <a:pt x="1755775" y="134828"/>
                  </a:lnTo>
                  <a:lnTo>
                    <a:pt x="1695195" y="126889"/>
                  </a:lnTo>
                  <a:lnTo>
                    <a:pt x="1633108" y="120074"/>
                  </a:lnTo>
                  <a:lnTo>
                    <a:pt x="1569615" y="114418"/>
                  </a:lnTo>
                  <a:lnTo>
                    <a:pt x="1504815" y="109957"/>
                  </a:lnTo>
                  <a:lnTo>
                    <a:pt x="1438811" y="106726"/>
                  </a:lnTo>
                  <a:lnTo>
                    <a:pt x="1371702" y="104762"/>
                  </a:lnTo>
                  <a:lnTo>
                    <a:pt x="1303590" y="104099"/>
                  </a:lnTo>
                  <a:lnTo>
                    <a:pt x="1235478" y="104762"/>
                  </a:lnTo>
                  <a:lnTo>
                    <a:pt x="1168369" y="106726"/>
                  </a:lnTo>
                  <a:lnTo>
                    <a:pt x="1102365" y="109957"/>
                  </a:lnTo>
                  <a:lnTo>
                    <a:pt x="1037565" y="114418"/>
                  </a:lnTo>
                  <a:lnTo>
                    <a:pt x="974072" y="120074"/>
                  </a:lnTo>
                  <a:lnTo>
                    <a:pt x="911985" y="126889"/>
                  </a:lnTo>
                  <a:lnTo>
                    <a:pt x="851405" y="134828"/>
                  </a:lnTo>
                  <a:lnTo>
                    <a:pt x="792434" y="143855"/>
                  </a:lnTo>
                  <a:lnTo>
                    <a:pt x="735173" y="153934"/>
                  </a:lnTo>
                  <a:lnTo>
                    <a:pt x="679721" y="165030"/>
                  </a:lnTo>
                  <a:lnTo>
                    <a:pt x="626180" y="177108"/>
                  </a:lnTo>
                  <a:lnTo>
                    <a:pt x="574652" y="190130"/>
                  </a:lnTo>
                  <a:lnTo>
                    <a:pt x="525236" y="204063"/>
                  </a:lnTo>
                  <a:lnTo>
                    <a:pt x="478033" y="218870"/>
                  </a:lnTo>
                  <a:lnTo>
                    <a:pt x="433145" y="234516"/>
                  </a:lnTo>
                  <a:lnTo>
                    <a:pt x="390672" y="250965"/>
                  </a:lnTo>
                  <a:lnTo>
                    <a:pt x="350715" y="268181"/>
                  </a:lnTo>
                  <a:lnTo>
                    <a:pt x="313376" y="286129"/>
                  </a:lnTo>
                  <a:lnTo>
                    <a:pt x="278754" y="304774"/>
                  </a:lnTo>
                  <a:lnTo>
                    <a:pt x="218067" y="344009"/>
                  </a:lnTo>
                  <a:lnTo>
                    <a:pt x="169461" y="385602"/>
                  </a:lnTo>
                  <a:lnTo>
                    <a:pt x="133744" y="429267"/>
                  </a:lnTo>
                  <a:lnTo>
                    <a:pt x="111722" y="474719"/>
                  </a:lnTo>
                  <a:lnTo>
                    <a:pt x="104202" y="521675"/>
                  </a:lnTo>
                  <a:close/>
                </a:path>
              </a:pathLst>
            </a:custGeom>
            <a:ln w="10668">
              <a:solidFill>
                <a:srgbClr val="4BB3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68" y="4533900"/>
              <a:ext cx="3736847" cy="266700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17920" y="1723644"/>
            <a:ext cx="2827019" cy="505815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483608" y="2197607"/>
            <a:ext cx="1391920" cy="1393190"/>
            <a:chOff x="4483608" y="2197607"/>
            <a:chExt cx="1391920" cy="139319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3608" y="2197607"/>
              <a:ext cx="1391411" cy="13929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3608" y="2197607"/>
              <a:ext cx="1391411" cy="139293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749820" y="2677155"/>
            <a:ext cx="859155" cy="4038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237490">
              <a:lnSpc>
                <a:spcPts val="1390"/>
              </a:lnSpc>
              <a:spcBef>
                <a:spcPts val="305"/>
              </a:spcBef>
            </a:pPr>
            <a:r>
              <a:rPr sz="1300" b="1" spc="-2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1300" b="1" spc="-10" dirty="0">
                <a:solidFill>
                  <a:srgbClr val="FFFFFF"/>
                </a:solidFill>
                <a:latin typeface="Cambria"/>
                <a:cs typeface="Cambria"/>
              </a:rPr>
              <a:t>Processing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679947" y="3395472"/>
            <a:ext cx="1671955" cy="1671955"/>
            <a:chOff x="5679947" y="3395472"/>
            <a:chExt cx="1671955" cy="167195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9947" y="3395472"/>
              <a:ext cx="396239" cy="3962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0363" y="3674364"/>
              <a:ext cx="1391412" cy="13929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0363" y="3674364"/>
              <a:ext cx="1391412" cy="139293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313405" y="4074724"/>
            <a:ext cx="686435" cy="516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1440">
              <a:lnSpc>
                <a:spcPct val="123800"/>
              </a:lnSpc>
              <a:spcBef>
                <a:spcPts val="95"/>
              </a:spcBef>
            </a:pPr>
            <a:r>
              <a:rPr sz="1300" b="1" spc="-10" dirty="0">
                <a:solidFill>
                  <a:srgbClr val="FFFFFF"/>
                </a:solidFill>
                <a:latin typeface="Cambria"/>
                <a:cs typeface="Cambria"/>
              </a:rPr>
              <a:t>Model Training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83608" y="4870703"/>
            <a:ext cx="1671955" cy="1671955"/>
            <a:chOff x="4483608" y="4870703"/>
            <a:chExt cx="1671955" cy="1671955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9196" y="4870703"/>
              <a:ext cx="396239" cy="3962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3608" y="5151119"/>
              <a:ext cx="1391411" cy="13914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3608" y="5151119"/>
              <a:ext cx="1391411" cy="139141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755877" y="5629204"/>
            <a:ext cx="849630" cy="4038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172085">
              <a:lnSpc>
                <a:spcPts val="1390"/>
              </a:lnSpc>
              <a:spcBef>
                <a:spcPts val="305"/>
              </a:spcBef>
            </a:pPr>
            <a:r>
              <a:rPr sz="1300" b="1" spc="-10" dirty="0">
                <a:solidFill>
                  <a:srgbClr val="FFFFFF"/>
                </a:solidFill>
                <a:latin typeface="Cambria"/>
                <a:cs typeface="Cambria"/>
              </a:rPr>
              <a:t>Model Evaluation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006851" y="3674364"/>
            <a:ext cx="1671955" cy="1671955"/>
            <a:chOff x="3006851" y="3674364"/>
            <a:chExt cx="1671955" cy="1671955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2440" y="4949951"/>
              <a:ext cx="396240" cy="3962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06851" y="3674364"/>
              <a:ext cx="1391412" cy="139293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06851" y="3674364"/>
              <a:ext cx="1391412" cy="139293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227307" y="4240760"/>
            <a:ext cx="9512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FFFFFF"/>
                </a:solidFill>
                <a:latin typeface="Cambria"/>
                <a:cs typeface="Cambria"/>
              </a:rPr>
              <a:t>Conclusions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493507" y="3398520"/>
            <a:ext cx="320040" cy="1991995"/>
          </a:xfrm>
          <a:custGeom>
            <a:avLst/>
            <a:gdLst/>
            <a:ahLst/>
            <a:cxnLst/>
            <a:rect l="l" t="t" r="r" b="b"/>
            <a:pathLst>
              <a:path w="320040" h="1991995">
                <a:moveTo>
                  <a:pt x="320039" y="1991867"/>
                </a:moveTo>
                <a:lnTo>
                  <a:pt x="257746" y="1989748"/>
                </a:lnTo>
                <a:lnTo>
                  <a:pt x="206882" y="1984057"/>
                </a:lnTo>
                <a:lnTo>
                  <a:pt x="172592" y="1975794"/>
                </a:lnTo>
                <a:lnTo>
                  <a:pt x="160019" y="1965959"/>
                </a:lnTo>
                <a:lnTo>
                  <a:pt x="160019" y="1022603"/>
                </a:lnTo>
                <a:lnTo>
                  <a:pt x="147446" y="1012769"/>
                </a:lnTo>
                <a:lnTo>
                  <a:pt x="113156" y="1004506"/>
                </a:lnTo>
                <a:lnTo>
                  <a:pt x="62293" y="998815"/>
                </a:lnTo>
                <a:lnTo>
                  <a:pt x="0" y="996695"/>
                </a:lnTo>
                <a:lnTo>
                  <a:pt x="62293" y="994552"/>
                </a:lnTo>
                <a:lnTo>
                  <a:pt x="113156" y="988694"/>
                </a:lnTo>
                <a:lnTo>
                  <a:pt x="147446" y="979979"/>
                </a:lnTo>
                <a:lnTo>
                  <a:pt x="160019" y="969263"/>
                </a:lnTo>
                <a:lnTo>
                  <a:pt x="160019" y="27431"/>
                </a:lnTo>
                <a:lnTo>
                  <a:pt x="172592" y="16716"/>
                </a:lnTo>
                <a:lnTo>
                  <a:pt x="206882" y="8000"/>
                </a:lnTo>
                <a:lnTo>
                  <a:pt x="257746" y="2143"/>
                </a:lnTo>
                <a:lnTo>
                  <a:pt x="320039" y="0"/>
                </a:lnTo>
              </a:path>
              <a:path w="320040" h="1991995">
                <a:moveTo>
                  <a:pt x="320039" y="1991867"/>
                </a:moveTo>
                <a:lnTo>
                  <a:pt x="257746" y="1989748"/>
                </a:lnTo>
                <a:lnTo>
                  <a:pt x="206882" y="1984057"/>
                </a:lnTo>
                <a:lnTo>
                  <a:pt x="172592" y="1975794"/>
                </a:lnTo>
                <a:lnTo>
                  <a:pt x="160019" y="1965959"/>
                </a:lnTo>
                <a:lnTo>
                  <a:pt x="160019" y="1022603"/>
                </a:lnTo>
                <a:lnTo>
                  <a:pt x="147446" y="1012769"/>
                </a:lnTo>
                <a:lnTo>
                  <a:pt x="113156" y="1004506"/>
                </a:lnTo>
                <a:lnTo>
                  <a:pt x="62293" y="998815"/>
                </a:lnTo>
                <a:lnTo>
                  <a:pt x="0" y="996695"/>
                </a:lnTo>
                <a:lnTo>
                  <a:pt x="62293" y="994552"/>
                </a:lnTo>
                <a:lnTo>
                  <a:pt x="113156" y="988694"/>
                </a:lnTo>
                <a:lnTo>
                  <a:pt x="147446" y="979979"/>
                </a:lnTo>
                <a:lnTo>
                  <a:pt x="160019" y="969263"/>
                </a:lnTo>
                <a:lnTo>
                  <a:pt x="160019" y="27431"/>
                </a:lnTo>
                <a:lnTo>
                  <a:pt x="172592" y="16716"/>
                </a:lnTo>
                <a:lnTo>
                  <a:pt x="206882" y="8000"/>
                </a:lnTo>
                <a:lnTo>
                  <a:pt x="257746" y="2143"/>
                </a:lnTo>
                <a:lnTo>
                  <a:pt x="320039" y="0"/>
                </a:lnTo>
              </a:path>
            </a:pathLst>
          </a:custGeom>
          <a:ln w="41148">
            <a:solidFill>
              <a:srgbClr val="007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7950707" y="3355848"/>
            <a:ext cx="1586865" cy="657225"/>
            <a:chOff x="7950707" y="3355848"/>
            <a:chExt cx="1586865" cy="657225"/>
          </a:xfrm>
        </p:grpSpPr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50707" y="3355848"/>
              <a:ext cx="1586484" cy="30937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50707" y="3355848"/>
              <a:ext cx="1586484" cy="3093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50707" y="3703319"/>
              <a:ext cx="1586484" cy="3093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50707" y="3703319"/>
              <a:ext cx="1586484" cy="30937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005052" y="3381277"/>
            <a:ext cx="1406525" cy="5740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FFFFFF"/>
                </a:solidFill>
                <a:latin typeface="Cambria"/>
                <a:cs typeface="Cambria"/>
              </a:rPr>
              <a:t>Logistic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mbria"/>
                <a:cs typeface="Cambria"/>
              </a:rPr>
              <a:t>Regression</a:t>
            </a: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300" spc="-25" dirty="0">
                <a:solidFill>
                  <a:srgbClr val="FFFFFF"/>
                </a:solidFill>
                <a:latin typeface="Cambria"/>
                <a:cs typeface="Cambria"/>
              </a:rPr>
              <a:t>KNN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950707" y="4050791"/>
            <a:ext cx="1586865" cy="1348740"/>
            <a:chOff x="7950707" y="4050791"/>
            <a:chExt cx="1586865" cy="1348740"/>
          </a:xfrm>
        </p:grpSpPr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50707" y="4050791"/>
              <a:ext cx="1586484" cy="3078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50707" y="4050791"/>
              <a:ext cx="1586484" cy="3078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50707" y="4396739"/>
              <a:ext cx="1586484" cy="30937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50707" y="4396739"/>
              <a:ext cx="1586484" cy="30937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50707" y="4744211"/>
              <a:ext cx="1586484" cy="30937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50707" y="4744211"/>
              <a:ext cx="1586484" cy="30937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50707" y="5091683"/>
              <a:ext cx="1586484" cy="30784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50707" y="5091683"/>
              <a:ext cx="1586484" cy="30784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005052" y="4076231"/>
            <a:ext cx="1113155" cy="12674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FFFFFF"/>
                </a:solidFill>
                <a:latin typeface="Cambria"/>
                <a:cs typeface="Cambria"/>
              </a:rPr>
              <a:t>Decision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mbria"/>
                <a:cs typeface="Cambria"/>
              </a:rPr>
              <a:t>Tree</a:t>
            </a:r>
            <a:endParaRPr sz="1300">
              <a:latin typeface="Cambria"/>
              <a:cs typeface="Cambria"/>
            </a:endParaRPr>
          </a:p>
          <a:p>
            <a:pPr marL="12700" marR="5080">
              <a:lnSpc>
                <a:spcPts val="2740"/>
              </a:lnSpc>
              <a:spcBef>
                <a:spcPts val="270"/>
              </a:spcBef>
            </a:pPr>
            <a:r>
              <a:rPr sz="1300" dirty="0">
                <a:solidFill>
                  <a:srgbClr val="FFFFFF"/>
                </a:solidFill>
                <a:latin typeface="Cambria"/>
                <a:cs typeface="Cambria"/>
              </a:rPr>
              <a:t>Random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mbria"/>
                <a:cs typeface="Cambria"/>
              </a:rPr>
              <a:t>Forest </a:t>
            </a:r>
            <a:r>
              <a:rPr sz="1300" spc="-25" dirty="0">
                <a:solidFill>
                  <a:srgbClr val="FFFFFF"/>
                </a:solidFill>
                <a:latin typeface="Cambria"/>
                <a:cs typeface="Cambria"/>
              </a:rPr>
              <a:t>SVM</a:t>
            </a: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300" spc="-10" dirty="0">
                <a:solidFill>
                  <a:srgbClr val="FFFFFF"/>
                </a:solidFill>
                <a:latin typeface="Cambria"/>
                <a:cs typeface="Cambria"/>
              </a:rPr>
              <a:t>XGBoost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472652" y="6950443"/>
            <a:ext cx="123189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5" dirty="0">
                <a:latin typeface="Times New Roman"/>
                <a:cs typeface="Times New Roman"/>
              </a:rPr>
              <a:t>5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2968234" y="202170"/>
            <a:ext cx="415925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Approach</a:t>
            </a:r>
            <a:r>
              <a:rPr spc="-90" dirty="0"/>
              <a:t> </a:t>
            </a:r>
            <a:r>
              <a:rPr spc="-10" dirty="0"/>
              <a:t>Process</a:t>
            </a:r>
          </a:p>
        </p:txBody>
      </p:sp>
      <p:grpSp>
        <p:nvGrpSpPr>
          <p:cNvPr id="53" name="object 53"/>
          <p:cNvGrpSpPr/>
          <p:nvPr/>
        </p:nvGrpSpPr>
        <p:grpSpPr>
          <a:xfrm>
            <a:off x="3275076" y="1397508"/>
            <a:ext cx="4061460" cy="1602105"/>
            <a:chOff x="3275076" y="1397508"/>
            <a:chExt cx="4061460" cy="1602105"/>
          </a:xfrm>
        </p:grpSpPr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5076" y="1397508"/>
              <a:ext cx="1022604" cy="9418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512820" y="1648015"/>
              <a:ext cx="497205" cy="453390"/>
            </a:xfrm>
            <a:custGeom>
              <a:avLst/>
              <a:gdLst/>
              <a:ahLst/>
              <a:cxnLst/>
              <a:rect l="l" t="t" r="r" b="b"/>
              <a:pathLst>
                <a:path w="497204" h="453389">
                  <a:moveTo>
                    <a:pt x="117348" y="135890"/>
                  </a:moveTo>
                  <a:lnTo>
                    <a:pt x="60960" y="135890"/>
                  </a:lnTo>
                  <a:lnTo>
                    <a:pt x="65532" y="134620"/>
                  </a:lnTo>
                  <a:lnTo>
                    <a:pt x="70104" y="134620"/>
                  </a:lnTo>
                  <a:lnTo>
                    <a:pt x="77724" y="127000"/>
                  </a:lnTo>
                  <a:lnTo>
                    <a:pt x="82296" y="119380"/>
                  </a:lnTo>
                  <a:lnTo>
                    <a:pt x="83820" y="114300"/>
                  </a:lnTo>
                  <a:lnTo>
                    <a:pt x="83820" y="100330"/>
                  </a:lnTo>
                  <a:lnTo>
                    <a:pt x="82296" y="96520"/>
                  </a:lnTo>
                  <a:lnTo>
                    <a:pt x="80772" y="88900"/>
                  </a:lnTo>
                  <a:lnTo>
                    <a:pt x="76200" y="81280"/>
                  </a:lnTo>
                  <a:lnTo>
                    <a:pt x="74676" y="74930"/>
                  </a:lnTo>
                  <a:lnTo>
                    <a:pt x="71628" y="68580"/>
                  </a:lnTo>
                  <a:lnTo>
                    <a:pt x="67056" y="50800"/>
                  </a:lnTo>
                  <a:lnTo>
                    <a:pt x="67056" y="35560"/>
                  </a:lnTo>
                  <a:lnTo>
                    <a:pt x="70104" y="29210"/>
                  </a:lnTo>
                  <a:lnTo>
                    <a:pt x="73152" y="20320"/>
                  </a:lnTo>
                  <a:lnTo>
                    <a:pt x="100583" y="0"/>
                  </a:lnTo>
                  <a:lnTo>
                    <a:pt x="119657" y="0"/>
                  </a:lnTo>
                  <a:lnTo>
                    <a:pt x="155448" y="19050"/>
                  </a:lnTo>
                  <a:lnTo>
                    <a:pt x="159512" y="21590"/>
                  </a:lnTo>
                  <a:lnTo>
                    <a:pt x="126491" y="21590"/>
                  </a:lnTo>
                  <a:lnTo>
                    <a:pt x="121920" y="22860"/>
                  </a:lnTo>
                  <a:lnTo>
                    <a:pt x="118872" y="22860"/>
                  </a:lnTo>
                  <a:lnTo>
                    <a:pt x="112776" y="29210"/>
                  </a:lnTo>
                  <a:lnTo>
                    <a:pt x="109728" y="34290"/>
                  </a:lnTo>
                  <a:lnTo>
                    <a:pt x="106680" y="36830"/>
                  </a:lnTo>
                  <a:lnTo>
                    <a:pt x="106680" y="41910"/>
                  </a:lnTo>
                  <a:lnTo>
                    <a:pt x="105156" y="44450"/>
                  </a:lnTo>
                  <a:lnTo>
                    <a:pt x="106680" y="49530"/>
                  </a:lnTo>
                  <a:lnTo>
                    <a:pt x="106680" y="54610"/>
                  </a:lnTo>
                  <a:lnTo>
                    <a:pt x="108204" y="59690"/>
                  </a:lnTo>
                  <a:lnTo>
                    <a:pt x="114300" y="74930"/>
                  </a:lnTo>
                  <a:lnTo>
                    <a:pt x="117419" y="82550"/>
                  </a:lnTo>
                  <a:lnTo>
                    <a:pt x="119824" y="90170"/>
                  </a:lnTo>
                  <a:lnTo>
                    <a:pt x="121372" y="96520"/>
                  </a:lnTo>
                  <a:lnTo>
                    <a:pt x="121920" y="102870"/>
                  </a:lnTo>
                  <a:lnTo>
                    <a:pt x="123444" y="110490"/>
                  </a:lnTo>
                  <a:lnTo>
                    <a:pt x="123444" y="118110"/>
                  </a:lnTo>
                  <a:lnTo>
                    <a:pt x="120396" y="129540"/>
                  </a:lnTo>
                  <a:lnTo>
                    <a:pt x="117348" y="135890"/>
                  </a:lnTo>
                  <a:close/>
                </a:path>
                <a:path w="497204" h="453389">
                  <a:moveTo>
                    <a:pt x="163068" y="77470"/>
                  </a:moveTo>
                  <a:lnTo>
                    <a:pt x="149352" y="67310"/>
                  </a:lnTo>
                  <a:lnTo>
                    <a:pt x="152400" y="60960"/>
                  </a:lnTo>
                  <a:lnTo>
                    <a:pt x="155448" y="52070"/>
                  </a:lnTo>
                  <a:lnTo>
                    <a:pt x="155448" y="43180"/>
                  </a:lnTo>
                  <a:lnTo>
                    <a:pt x="152400" y="35560"/>
                  </a:lnTo>
                  <a:lnTo>
                    <a:pt x="149352" y="31750"/>
                  </a:lnTo>
                  <a:lnTo>
                    <a:pt x="144780" y="29210"/>
                  </a:lnTo>
                  <a:lnTo>
                    <a:pt x="137160" y="22860"/>
                  </a:lnTo>
                  <a:lnTo>
                    <a:pt x="134112" y="22860"/>
                  </a:lnTo>
                  <a:lnTo>
                    <a:pt x="129540" y="21590"/>
                  </a:lnTo>
                  <a:lnTo>
                    <a:pt x="159512" y="21590"/>
                  </a:lnTo>
                  <a:lnTo>
                    <a:pt x="161544" y="22860"/>
                  </a:lnTo>
                  <a:lnTo>
                    <a:pt x="166116" y="27940"/>
                  </a:lnTo>
                  <a:lnTo>
                    <a:pt x="170688" y="34290"/>
                  </a:lnTo>
                  <a:lnTo>
                    <a:pt x="175260" y="38100"/>
                  </a:lnTo>
                  <a:lnTo>
                    <a:pt x="179832" y="44450"/>
                  </a:lnTo>
                  <a:lnTo>
                    <a:pt x="185928" y="50800"/>
                  </a:lnTo>
                  <a:lnTo>
                    <a:pt x="163068" y="77470"/>
                  </a:lnTo>
                  <a:close/>
                </a:path>
                <a:path w="497204" h="453389">
                  <a:moveTo>
                    <a:pt x="76200" y="160020"/>
                  </a:moveTo>
                  <a:lnTo>
                    <a:pt x="35052" y="142240"/>
                  </a:lnTo>
                  <a:lnTo>
                    <a:pt x="30480" y="137160"/>
                  </a:lnTo>
                  <a:lnTo>
                    <a:pt x="21336" y="129540"/>
                  </a:lnTo>
                  <a:lnTo>
                    <a:pt x="16764" y="123190"/>
                  </a:lnTo>
                  <a:lnTo>
                    <a:pt x="12215" y="119380"/>
                  </a:lnTo>
                  <a:lnTo>
                    <a:pt x="7810" y="114300"/>
                  </a:lnTo>
                  <a:lnTo>
                    <a:pt x="3691" y="109220"/>
                  </a:lnTo>
                  <a:lnTo>
                    <a:pt x="0" y="104140"/>
                  </a:lnTo>
                  <a:lnTo>
                    <a:pt x="24383" y="74930"/>
                  </a:lnTo>
                  <a:lnTo>
                    <a:pt x="36576" y="85090"/>
                  </a:lnTo>
                  <a:lnTo>
                    <a:pt x="32004" y="95250"/>
                  </a:lnTo>
                  <a:lnTo>
                    <a:pt x="30480" y="102870"/>
                  </a:lnTo>
                  <a:lnTo>
                    <a:pt x="30480" y="115570"/>
                  </a:lnTo>
                  <a:lnTo>
                    <a:pt x="35052" y="121920"/>
                  </a:lnTo>
                  <a:lnTo>
                    <a:pt x="42672" y="128270"/>
                  </a:lnTo>
                  <a:lnTo>
                    <a:pt x="48768" y="134620"/>
                  </a:lnTo>
                  <a:lnTo>
                    <a:pt x="53340" y="135890"/>
                  </a:lnTo>
                  <a:lnTo>
                    <a:pt x="117348" y="135890"/>
                  </a:lnTo>
                  <a:lnTo>
                    <a:pt x="106418" y="147320"/>
                  </a:lnTo>
                  <a:lnTo>
                    <a:pt x="101155" y="151130"/>
                  </a:lnTo>
                  <a:lnTo>
                    <a:pt x="95607" y="154940"/>
                  </a:lnTo>
                  <a:lnTo>
                    <a:pt x="89916" y="157480"/>
                  </a:lnTo>
                  <a:lnTo>
                    <a:pt x="76200" y="160020"/>
                  </a:lnTo>
                  <a:close/>
                </a:path>
                <a:path w="497204" h="453389">
                  <a:moveTo>
                    <a:pt x="227557" y="104140"/>
                  </a:moveTo>
                  <a:lnTo>
                    <a:pt x="179832" y="104140"/>
                  </a:lnTo>
                  <a:lnTo>
                    <a:pt x="182880" y="102870"/>
                  </a:lnTo>
                  <a:lnTo>
                    <a:pt x="184404" y="100330"/>
                  </a:lnTo>
                  <a:lnTo>
                    <a:pt x="187452" y="100330"/>
                  </a:lnTo>
                  <a:lnTo>
                    <a:pt x="190500" y="97790"/>
                  </a:lnTo>
                  <a:lnTo>
                    <a:pt x="195072" y="95250"/>
                  </a:lnTo>
                  <a:lnTo>
                    <a:pt x="205740" y="83820"/>
                  </a:lnTo>
                  <a:lnTo>
                    <a:pt x="228600" y="102870"/>
                  </a:lnTo>
                  <a:lnTo>
                    <a:pt x="227557" y="104140"/>
                  </a:lnTo>
                  <a:close/>
                </a:path>
                <a:path w="497204" h="453389">
                  <a:moveTo>
                    <a:pt x="170688" y="233680"/>
                  </a:moveTo>
                  <a:lnTo>
                    <a:pt x="161544" y="233680"/>
                  </a:lnTo>
                  <a:lnTo>
                    <a:pt x="152400" y="232410"/>
                  </a:lnTo>
                  <a:lnTo>
                    <a:pt x="119253" y="209550"/>
                  </a:lnTo>
                  <a:lnTo>
                    <a:pt x="115947" y="195580"/>
                  </a:lnTo>
                  <a:lnTo>
                    <a:pt x="116443" y="190500"/>
                  </a:lnTo>
                  <a:lnTo>
                    <a:pt x="118491" y="182880"/>
                  </a:lnTo>
                  <a:lnTo>
                    <a:pt x="122253" y="175260"/>
                  </a:lnTo>
                  <a:lnTo>
                    <a:pt x="128016" y="167640"/>
                  </a:lnTo>
                  <a:lnTo>
                    <a:pt x="172212" y="114300"/>
                  </a:lnTo>
                  <a:lnTo>
                    <a:pt x="160020" y="105410"/>
                  </a:lnTo>
                  <a:lnTo>
                    <a:pt x="166116" y="99060"/>
                  </a:lnTo>
                  <a:lnTo>
                    <a:pt x="170688" y="100330"/>
                  </a:lnTo>
                  <a:lnTo>
                    <a:pt x="173736" y="102870"/>
                  </a:lnTo>
                  <a:lnTo>
                    <a:pt x="176783" y="102870"/>
                  </a:lnTo>
                  <a:lnTo>
                    <a:pt x="179832" y="104140"/>
                  </a:lnTo>
                  <a:lnTo>
                    <a:pt x="227557" y="104140"/>
                  </a:lnTo>
                  <a:lnTo>
                    <a:pt x="208788" y="127000"/>
                  </a:lnTo>
                  <a:lnTo>
                    <a:pt x="221697" y="137160"/>
                  </a:lnTo>
                  <a:lnTo>
                    <a:pt x="199644" y="137160"/>
                  </a:lnTo>
                  <a:lnTo>
                    <a:pt x="163068" y="180340"/>
                  </a:lnTo>
                  <a:lnTo>
                    <a:pt x="158496" y="187960"/>
                  </a:lnTo>
                  <a:lnTo>
                    <a:pt x="153924" y="191770"/>
                  </a:lnTo>
                  <a:lnTo>
                    <a:pt x="150876" y="196850"/>
                  </a:lnTo>
                  <a:lnTo>
                    <a:pt x="149352" y="201930"/>
                  </a:lnTo>
                  <a:lnTo>
                    <a:pt x="147828" y="204470"/>
                  </a:lnTo>
                  <a:lnTo>
                    <a:pt x="147828" y="207010"/>
                  </a:lnTo>
                  <a:lnTo>
                    <a:pt x="149352" y="210820"/>
                  </a:lnTo>
                  <a:lnTo>
                    <a:pt x="149352" y="212090"/>
                  </a:lnTo>
                  <a:lnTo>
                    <a:pt x="153924" y="217170"/>
                  </a:lnTo>
                  <a:lnTo>
                    <a:pt x="155448" y="217170"/>
                  </a:lnTo>
                  <a:lnTo>
                    <a:pt x="156972" y="218440"/>
                  </a:lnTo>
                  <a:lnTo>
                    <a:pt x="158496" y="218440"/>
                  </a:lnTo>
                  <a:lnTo>
                    <a:pt x="161544" y="219710"/>
                  </a:lnTo>
                  <a:lnTo>
                    <a:pt x="166116" y="219710"/>
                  </a:lnTo>
                  <a:lnTo>
                    <a:pt x="167640" y="220980"/>
                  </a:lnTo>
                  <a:lnTo>
                    <a:pt x="170688" y="220980"/>
                  </a:lnTo>
                  <a:lnTo>
                    <a:pt x="170688" y="233680"/>
                  </a:lnTo>
                  <a:close/>
                </a:path>
                <a:path w="497204" h="453389">
                  <a:moveTo>
                    <a:pt x="225552" y="160020"/>
                  </a:moveTo>
                  <a:lnTo>
                    <a:pt x="199644" y="137160"/>
                  </a:lnTo>
                  <a:lnTo>
                    <a:pt x="221697" y="137160"/>
                  </a:lnTo>
                  <a:lnTo>
                    <a:pt x="236220" y="148590"/>
                  </a:lnTo>
                  <a:lnTo>
                    <a:pt x="225552" y="160020"/>
                  </a:lnTo>
                  <a:close/>
                </a:path>
                <a:path w="497204" h="453389">
                  <a:moveTo>
                    <a:pt x="242316" y="201930"/>
                  </a:moveTo>
                  <a:lnTo>
                    <a:pt x="225552" y="186690"/>
                  </a:lnTo>
                  <a:lnTo>
                    <a:pt x="239268" y="168910"/>
                  </a:lnTo>
                  <a:lnTo>
                    <a:pt x="254508" y="173990"/>
                  </a:lnTo>
                  <a:lnTo>
                    <a:pt x="268224" y="179070"/>
                  </a:lnTo>
                  <a:lnTo>
                    <a:pt x="272796" y="181610"/>
                  </a:lnTo>
                  <a:lnTo>
                    <a:pt x="277368" y="182880"/>
                  </a:lnTo>
                  <a:lnTo>
                    <a:pt x="281940" y="186690"/>
                  </a:lnTo>
                  <a:lnTo>
                    <a:pt x="288036" y="189230"/>
                  </a:lnTo>
                  <a:lnTo>
                    <a:pt x="289255" y="190500"/>
                  </a:lnTo>
                  <a:lnTo>
                    <a:pt x="260604" y="190500"/>
                  </a:lnTo>
                  <a:lnTo>
                    <a:pt x="256032" y="191770"/>
                  </a:lnTo>
                  <a:lnTo>
                    <a:pt x="252983" y="194310"/>
                  </a:lnTo>
                  <a:lnTo>
                    <a:pt x="248412" y="196850"/>
                  </a:lnTo>
                  <a:lnTo>
                    <a:pt x="242316" y="201930"/>
                  </a:lnTo>
                  <a:close/>
                </a:path>
                <a:path w="497204" h="453389">
                  <a:moveTo>
                    <a:pt x="308356" y="240030"/>
                  </a:moveTo>
                  <a:lnTo>
                    <a:pt x="263652" y="240030"/>
                  </a:lnTo>
                  <a:lnTo>
                    <a:pt x="271272" y="229870"/>
                  </a:lnTo>
                  <a:lnTo>
                    <a:pt x="275844" y="224790"/>
                  </a:lnTo>
                  <a:lnTo>
                    <a:pt x="278891" y="219710"/>
                  </a:lnTo>
                  <a:lnTo>
                    <a:pt x="280416" y="214630"/>
                  </a:lnTo>
                  <a:lnTo>
                    <a:pt x="281940" y="212090"/>
                  </a:lnTo>
                  <a:lnTo>
                    <a:pt x="281940" y="204470"/>
                  </a:lnTo>
                  <a:lnTo>
                    <a:pt x="278891" y="198120"/>
                  </a:lnTo>
                  <a:lnTo>
                    <a:pt x="275844" y="196850"/>
                  </a:lnTo>
                  <a:lnTo>
                    <a:pt x="269748" y="191770"/>
                  </a:lnTo>
                  <a:lnTo>
                    <a:pt x="266700" y="191770"/>
                  </a:lnTo>
                  <a:lnTo>
                    <a:pt x="263652" y="190500"/>
                  </a:lnTo>
                  <a:lnTo>
                    <a:pt x="289255" y="190500"/>
                  </a:lnTo>
                  <a:lnTo>
                    <a:pt x="294132" y="195580"/>
                  </a:lnTo>
                  <a:lnTo>
                    <a:pt x="301752" y="201930"/>
                  </a:lnTo>
                  <a:lnTo>
                    <a:pt x="306324" y="207010"/>
                  </a:lnTo>
                  <a:lnTo>
                    <a:pt x="309372" y="213360"/>
                  </a:lnTo>
                  <a:lnTo>
                    <a:pt x="312420" y="218440"/>
                  </a:lnTo>
                  <a:lnTo>
                    <a:pt x="312420" y="224790"/>
                  </a:lnTo>
                  <a:lnTo>
                    <a:pt x="310896" y="232410"/>
                  </a:lnTo>
                  <a:lnTo>
                    <a:pt x="309372" y="237490"/>
                  </a:lnTo>
                  <a:lnTo>
                    <a:pt x="308356" y="240030"/>
                  </a:lnTo>
                  <a:close/>
                </a:path>
                <a:path w="497204" h="453389">
                  <a:moveTo>
                    <a:pt x="256032" y="325120"/>
                  </a:moveTo>
                  <a:lnTo>
                    <a:pt x="220980" y="295910"/>
                  </a:lnTo>
                  <a:lnTo>
                    <a:pt x="233172" y="283210"/>
                  </a:lnTo>
                  <a:lnTo>
                    <a:pt x="231648" y="281940"/>
                  </a:lnTo>
                  <a:lnTo>
                    <a:pt x="213360" y="281940"/>
                  </a:lnTo>
                  <a:lnTo>
                    <a:pt x="201168" y="279400"/>
                  </a:lnTo>
                  <a:lnTo>
                    <a:pt x="188976" y="271780"/>
                  </a:lnTo>
                  <a:lnTo>
                    <a:pt x="184404" y="266700"/>
                  </a:lnTo>
                  <a:lnTo>
                    <a:pt x="179832" y="260350"/>
                  </a:lnTo>
                  <a:lnTo>
                    <a:pt x="176783" y="256540"/>
                  </a:lnTo>
                  <a:lnTo>
                    <a:pt x="175260" y="250190"/>
                  </a:lnTo>
                  <a:lnTo>
                    <a:pt x="173736" y="245110"/>
                  </a:lnTo>
                  <a:lnTo>
                    <a:pt x="178308" y="229870"/>
                  </a:lnTo>
                  <a:lnTo>
                    <a:pt x="182880" y="226060"/>
                  </a:lnTo>
                  <a:lnTo>
                    <a:pt x="189166" y="219710"/>
                  </a:lnTo>
                  <a:lnTo>
                    <a:pt x="196596" y="215900"/>
                  </a:lnTo>
                  <a:lnTo>
                    <a:pt x="205168" y="214630"/>
                  </a:lnTo>
                  <a:lnTo>
                    <a:pt x="214883" y="214630"/>
                  </a:lnTo>
                  <a:lnTo>
                    <a:pt x="224861" y="218440"/>
                  </a:lnTo>
                  <a:lnTo>
                    <a:pt x="236410" y="223520"/>
                  </a:lnTo>
                  <a:lnTo>
                    <a:pt x="249388" y="229870"/>
                  </a:lnTo>
                  <a:lnTo>
                    <a:pt x="258303" y="236220"/>
                  </a:lnTo>
                  <a:lnTo>
                    <a:pt x="222504" y="236220"/>
                  </a:lnTo>
                  <a:lnTo>
                    <a:pt x="216408" y="240030"/>
                  </a:lnTo>
                  <a:lnTo>
                    <a:pt x="207264" y="248920"/>
                  </a:lnTo>
                  <a:lnTo>
                    <a:pt x="205740" y="252730"/>
                  </a:lnTo>
                  <a:lnTo>
                    <a:pt x="205740" y="256540"/>
                  </a:lnTo>
                  <a:lnTo>
                    <a:pt x="208788" y="264160"/>
                  </a:lnTo>
                  <a:lnTo>
                    <a:pt x="213360" y="266700"/>
                  </a:lnTo>
                  <a:lnTo>
                    <a:pt x="214883" y="270510"/>
                  </a:lnTo>
                  <a:lnTo>
                    <a:pt x="219456" y="271780"/>
                  </a:lnTo>
                  <a:lnTo>
                    <a:pt x="222504" y="271780"/>
                  </a:lnTo>
                  <a:lnTo>
                    <a:pt x="227076" y="273050"/>
                  </a:lnTo>
                  <a:lnTo>
                    <a:pt x="281887" y="273050"/>
                  </a:lnTo>
                  <a:lnTo>
                    <a:pt x="268224" y="289560"/>
                  </a:lnTo>
                  <a:lnTo>
                    <a:pt x="265176" y="294640"/>
                  </a:lnTo>
                  <a:lnTo>
                    <a:pt x="260604" y="298450"/>
                  </a:lnTo>
                  <a:lnTo>
                    <a:pt x="259080" y="302260"/>
                  </a:lnTo>
                  <a:lnTo>
                    <a:pt x="257556" y="303530"/>
                  </a:lnTo>
                  <a:lnTo>
                    <a:pt x="257556" y="306070"/>
                  </a:lnTo>
                  <a:lnTo>
                    <a:pt x="256032" y="308610"/>
                  </a:lnTo>
                  <a:lnTo>
                    <a:pt x="256032" y="309880"/>
                  </a:lnTo>
                  <a:lnTo>
                    <a:pt x="257556" y="309880"/>
                  </a:lnTo>
                  <a:lnTo>
                    <a:pt x="257556" y="313690"/>
                  </a:lnTo>
                  <a:lnTo>
                    <a:pt x="262128" y="318770"/>
                  </a:lnTo>
                  <a:lnTo>
                    <a:pt x="256032" y="325120"/>
                  </a:lnTo>
                  <a:close/>
                </a:path>
                <a:path w="497204" h="453389">
                  <a:moveTo>
                    <a:pt x="170688" y="220980"/>
                  </a:moveTo>
                  <a:lnTo>
                    <a:pt x="167640" y="220980"/>
                  </a:lnTo>
                  <a:lnTo>
                    <a:pt x="170688" y="219710"/>
                  </a:lnTo>
                  <a:lnTo>
                    <a:pt x="170688" y="220980"/>
                  </a:lnTo>
                  <a:close/>
                </a:path>
                <a:path w="497204" h="453389">
                  <a:moveTo>
                    <a:pt x="281887" y="273050"/>
                  </a:moveTo>
                  <a:lnTo>
                    <a:pt x="227076" y="273050"/>
                  </a:lnTo>
                  <a:lnTo>
                    <a:pt x="230124" y="271780"/>
                  </a:lnTo>
                  <a:lnTo>
                    <a:pt x="234696" y="271780"/>
                  </a:lnTo>
                  <a:lnTo>
                    <a:pt x="237744" y="270510"/>
                  </a:lnTo>
                  <a:lnTo>
                    <a:pt x="240791" y="266700"/>
                  </a:lnTo>
                  <a:lnTo>
                    <a:pt x="243840" y="265430"/>
                  </a:lnTo>
                  <a:lnTo>
                    <a:pt x="256032" y="248920"/>
                  </a:lnTo>
                  <a:lnTo>
                    <a:pt x="249197" y="243840"/>
                  </a:lnTo>
                  <a:lnTo>
                    <a:pt x="242506" y="240030"/>
                  </a:lnTo>
                  <a:lnTo>
                    <a:pt x="236101" y="237490"/>
                  </a:lnTo>
                  <a:lnTo>
                    <a:pt x="230124" y="236220"/>
                  </a:lnTo>
                  <a:lnTo>
                    <a:pt x="258303" y="236220"/>
                  </a:lnTo>
                  <a:lnTo>
                    <a:pt x="263652" y="240030"/>
                  </a:lnTo>
                  <a:lnTo>
                    <a:pt x="308356" y="240030"/>
                  </a:lnTo>
                  <a:lnTo>
                    <a:pt x="306324" y="245110"/>
                  </a:lnTo>
                  <a:lnTo>
                    <a:pt x="298704" y="252730"/>
                  </a:lnTo>
                  <a:lnTo>
                    <a:pt x="281887" y="273050"/>
                  </a:lnTo>
                  <a:close/>
                </a:path>
                <a:path w="497204" h="453389">
                  <a:moveTo>
                    <a:pt x="334484" y="332740"/>
                  </a:moveTo>
                  <a:lnTo>
                    <a:pt x="281940" y="332740"/>
                  </a:lnTo>
                  <a:lnTo>
                    <a:pt x="283464" y="331470"/>
                  </a:lnTo>
                  <a:lnTo>
                    <a:pt x="286512" y="331470"/>
                  </a:lnTo>
                  <a:lnTo>
                    <a:pt x="288036" y="328930"/>
                  </a:lnTo>
                  <a:lnTo>
                    <a:pt x="291083" y="327660"/>
                  </a:lnTo>
                  <a:lnTo>
                    <a:pt x="292608" y="326390"/>
                  </a:lnTo>
                  <a:lnTo>
                    <a:pt x="295656" y="321310"/>
                  </a:lnTo>
                  <a:lnTo>
                    <a:pt x="301752" y="316230"/>
                  </a:lnTo>
                  <a:lnTo>
                    <a:pt x="333756" y="278130"/>
                  </a:lnTo>
                  <a:lnTo>
                    <a:pt x="338328" y="273050"/>
                  </a:lnTo>
                  <a:lnTo>
                    <a:pt x="341376" y="266700"/>
                  </a:lnTo>
                  <a:lnTo>
                    <a:pt x="344424" y="265430"/>
                  </a:lnTo>
                  <a:lnTo>
                    <a:pt x="344424" y="262890"/>
                  </a:lnTo>
                  <a:lnTo>
                    <a:pt x="345948" y="260350"/>
                  </a:lnTo>
                  <a:lnTo>
                    <a:pt x="345948" y="255270"/>
                  </a:lnTo>
                  <a:lnTo>
                    <a:pt x="341376" y="247650"/>
                  </a:lnTo>
                  <a:lnTo>
                    <a:pt x="345948" y="241300"/>
                  </a:lnTo>
                  <a:lnTo>
                    <a:pt x="373380" y="262890"/>
                  </a:lnTo>
                  <a:lnTo>
                    <a:pt x="384048" y="271780"/>
                  </a:lnTo>
                  <a:lnTo>
                    <a:pt x="371856" y="285750"/>
                  </a:lnTo>
                  <a:lnTo>
                    <a:pt x="371856" y="287020"/>
                  </a:lnTo>
                  <a:lnTo>
                    <a:pt x="396240" y="287020"/>
                  </a:lnTo>
                  <a:lnTo>
                    <a:pt x="403860" y="288290"/>
                  </a:lnTo>
                  <a:lnTo>
                    <a:pt x="409956" y="290830"/>
                  </a:lnTo>
                  <a:lnTo>
                    <a:pt x="414528" y="295910"/>
                  </a:lnTo>
                  <a:lnTo>
                    <a:pt x="370332" y="295910"/>
                  </a:lnTo>
                  <a:lnTo>
                    <a:pt x="367283" y="297180"/>
                  </a:lnTo>
                  <a:lnTo>
                    <a:pt x="365760" y="297180"/>
                  </a:lnTo>
                  <a:lnTo>
                    <a:pt x="362712" y="298450"/>
                  </a:lnTo>
                  <a:lnTo>
                    <a:pt x="356616" y="304800"/>
                  </a:lnTo>
                  <a:lnTo>
                    <a:pt x="353568" y="309880"/>
                  </a:lnTo>
                  <a:lnTo>
                    <a:pt x="334484" y="332740"/>
                  </a:lnTo>
                  <a:close/>
                </a:path>
                <a:path w="497204" h="453389">
                  <a:moveTo>
                    <a:pt x="396240" y="287020"/>
                  </a:moveTo>
                  <a:lnTo>
                    <a:pt x="371856" y="287020"/>
                  </a:lnTo>
                  <a:lnTo>
                    <a:pt x="381000" y="285750"/>
                  </a:lnTo>
                  <a:lnTo>
                    <a:pt x="390144" y="285750"/>
                  </a:lnTo>
                  <a:lnTo>
                    <a:pt x="396240" y="287020"/>
                  </a:lnTo>
                  <a:close/>
                </a:path>
                <a:path w="497204" h="453389">
                  <a:moveTo>
                    <a:pt x="403860" y="334010"/>
                  </a:moveTo>
                  <a:lnTo>
                    <a:pt x="387096" y="318770"/>
                  </a:lnTo>
                  <a:lnTo>
                    <a:pt x="388620" y="313690"/>
                  </a:lnTo>
                  <a:lnTo>
                    <a:pt x="390144" y="311150"/>
                  </a:lnTo>
                  <a:lnTo>
                    <a:pt x="390144" y="303530"/>
                  </a:lnTo>
                  <a:lnTo>
                    <a:pt x="388620" y="300990"/>
                  </a:lnTo>
                  <a:lnTo>
                    <a:pt x="382524" y="295910"/>
                  </a:lnTo>
                  <a:lnTo>
                    <a:pt x="414528" y="295910"/>
                  </a:lnTo>
                  <a:lnTo>
                    <a:pt x="419100" y="298450"/>
                  </a:lnTo>
                  <a:lnTo>
                    <a:pt x="422148" y="303530"/>
                  </a:lnTo>
                  <a:lnTo>
                    <a:pt x="426720" y="308610"/>
                  </a:lnTo>
                  <a:lnTo>
                    <a:pt x="403860" y="334010"/>
                  </a:lnTo>
                  <a:close/>
                </a:path>
                <a:path w="497204" h="453389">
                  <a:moveTo>
                    <a:pt x="488746" y="323850"/>
                  </a:moveTo>
                  <a:lnTo>
                    <a:pt x="440436" y="323850"/>
                  </a:lnTo>
                  <a:lnTo>
                    <a:pt x="446532" y="320040"/>
                  </a:lnTo>
                  <a:lnTo>
                    <a:pt x="449580" y="320040"/>
                  </a:lnTo>
                  <a:lnTo>
                    <a:pt x="458724" y="311150"/>
                  </a:lnTo>
                  <a:lnTo>
                    <a:pt x="463296" y="308610"/>
                  </a:lnTo>
                  <a:lnTo>
                    <a:pt x="467868" y="303530"/>
                  </a:lnTo>
                  <a:lnTo>
                    <a:pt x="490728" y="321310"/>
                  </a:lnTo>
                  <a:lnTo>
                    <a:pt x="488746" y="323850"/>
                  </a:lnTo>
                  <a:close/>
                </a:path>
                <a:path w="497204" h="453389">
                  <a:moveTo>
                    <a:pt x="431292" y="453390"/>
                  </a:moveTo>
                  <a:lnTo>
                    <a:pt x="422148" y="453390"/>
                  </a:lnTo>
                  <a:lnTo>
                    <a:pt x="414528" y="450850"/>
                  </a:lnTo>
                  <a:lnTo>
                    <a:pt x="402336" y="448310"/>
                  </a:lnTo>
                  <a:lnTo>
                    <a:pt x="396240" y="445770"/>
                  </a:lnTo>
                  <a:lnTo>
                    <a:pt x="391668" y="440690"/>
                  </a:lnTo>
                  <a:lnTo>
                    <a:pt x="385667" y="435610"/>
                  </a:lnTo>
                  <a:lnTo>
                    <a:pt x="381381" y="429260"/>
                  </a:lnTo>
                  <a:lnTo>
                    <a:pt x="378809" y="422910"/>
                  </a:lnTo>
                  <a:lnTo>
                    <a:pt x="377952" y="416560"/>
                  </a:lnTo>
                  <a:lnTo>
                    <a:pt x="377928" y="408940"/>
                  </a:lnTo>
                  <a:lnTo>
                    <a:pt x="380047" y="402590"/>
                  </a:lnTo>
                  <a:lnTo>
                    <a:pt x="384167" y="394970"/>
                  </a:lnTo>
                  <a:lnTo>
                    <a:pt x="390144" y="387350"/>
                  </a:lnTo>
                  <a:lnTo>
                    <a:pt x="434340" y="334010"/>
                  </a:lnTo>
                  <a:lnTo>
                    <a:pt x="422148" y="325120"/>
                  </a:lnTo>
                  <a:lnTo>
                    <a:pt x="426720" y="318770"/>
                  </a:lnTo>
                  <a:lnTo>
                    <a:pt x="435864" y="321310"/>
                  </a:lnTo>
                  <a:lnTo>
                    <a:pt x="438912" y="321310"/>
                  </a:lnTo>
                  <a:lnTo>
                    <a:pt x="440436" y="323850"/>
                  </a:lnTo>
                  <a:lnTo>
                    <a:pt x="488746" y="323850"/>
                  </a:lnTo>
                  <a:lnTo>
                    <a:pt x="470916" y="346710"/>
                  </a:lnTo>
                  <a:lnTo>
                    <a:pt x="483870" y="356870"/>
                  </a:lnTo>
                  <a:lnTo>
                    <a:pt x="460248" y="356870"/>
                  </a:lnTo>
                  <a:lnTo>
                    <a:pt x="425196" y="400050"/>
                  </a:lnTo>
                  <a:lnTo>
                    <a:pt x="419100" y="407670"/>
                  </a:lnTo>
                  <a:lnTo>
                    <a:pt x="414528" y="411480"/>
                  </a:lnTo>
                  <a:lnTo>
                    <a:pt x="411480" y="420370"/>
                  </a:lnTo>
                  <a:lnTo>
                    <a:pt x="409956" y="424180"/>
                  </a:lnTo>
                  <a:lnTo>
                    <a:pt x="409956" y="430530"/>
                  </a:lnTo>
                  <a:lnTo>
                    <a:pt x="411480" y="431800"/>
                  </a:lnTo>
                  <a:lnTo>
                    <a:pt x="414528" y="433070"/>
                  </a:lnTo>
                  <a:lnTo>
                    <a:pt x="419100" y="438150"/>
                  </a:lnTo>
                  <a:lnTo>
                    <a:pt x="420624" y="438150"/>
                  </a:lnTo>
                  <a:lnTo>
                    <a:pt x="422148" y="439420"/>
                  </a:lnTo>
                  <a:lnTo>
                    <a:pt x="426720" y="439420"/>
                  </a:lnTo>
                  <a:lnTo>
                    <a:pt x="429768" y="440690"/>
                  </a:lnTo>
                  <a:lnTo>
                    <a:pt x="432677" y="440690"/>
                  </a:lnTo>
                  <a:lnTo>
                    <a:pt x="431292" y="453390"/>
                  </a:lnTo>
                  <a:close/>
                </a:path>
                <a:path w="497204" h="453389">
                  <a:moveTo>
                    <a:pt x="315468" y="374650"/>
                  </a:moveTo>
                  <a:lnTo>
                    <a:pt x="269748" y="335280"/>
                  </a:lnTo>
                  <a:lnTo>
                    <a:pt x="274320" y="328930"/>
                  </a:lnTo>
                  <a:lnTo>
                    <a:pt x="278891" y="331470"/>
                  </a:lnTo>
                  <a:lnTo>
                    <a:pt x="281940" y="332740"/>
                  </a:lnTo>
                  <a:lnTo>
                    <a:pt x="334484" y="332740"/>
                  </a:lnTo>
                  <a:lnTo>
                    <a:pt x="329183" y="339090"/>
                  </a:lnTo>
                  <a:lnTo>
                    <a:pt x="323088" y="344170"/>
                  </a:lnTo>
                  <a:lnTo>
                    <a:pt x="320040" y="349250"/>
                  </a:lnTo>
                  <a:lnTo>
                    <a:pt x="316991" y="355600"/>
                  </a:lnTo>
                  <a:lnTo>
                    <a:pt x="316991" y="363220"/>
                  </a:lnTo>
                  <a:lnTo>
                    <a:pt x="318516" y="364490"/>
                  </a:lnTo>
                  <a:lnTo>
                    <a:pt x="321564" y="369570"/>
                  </a:lnTo>
                  <a:lnTo>
                    <a:pt x="315468" y="374650"/>
                  </a:lnTo>
                  <a:close/>
                </a:path>
                <a:path w="497204" h="453389">
                  <a:moveTo>
                    <a:pt x="487680" y="379730"/>
                  </a:moveTo>
                  <a:lnTo>
                    <a:pt x="460248" y="356870"/>
                  </a:lnTo>
                  <a:lnTo>
                    <a:pt x="483870" y="356870"/>
                  </a:lnTo>
                  <a:lnTo>
                    <a:pt x="496824" y="367030"/>
                  </a:lnTo>
                  <a:lnTo>
                    <a:pt x="487680" y="379730"/>
                  </a:lnTo>
                  <a:close/>
                </a:path>
                <a:path w="497204" h="453389">
                  <a:moveTo>
                    <a:pt x="432677" y="440690"/>
                  </a:moveTo>
                  <a:lnTo>
                    <a:pt x="429768" y="440690"/>
                  </a:lnTo>
                  <a:lnTo>
                    <a:pt x="432816" y="439420"/>
                  </a:lnTo>
                  <a:lnTo>
                    <a:pt x="432677" y="44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5076" y="1397508"/>
              <a:ext cx="1022604" cy="94183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512820" y="1648015"/>
              <a:ext cx="497205" cy="453390"/>
            </a:xfrm>
            <a:custGeom>
              <a:avLst/>
              <a:gdLst/>
              <a:ahLst/>
              <a:cxnLst/>
              <a:rect l="l" t="t" r="r" b="b"/>
              <a:pathLst>
                <a:path w="497204" h="453389">
                  <a:moveTo>
                    <a:pt x="117348" y="135890"/>
                  </a:moveTo>
                  <a:lnTo>
                    <a:pt x="60960" y="135890"/>
                  </a:lnTo>
                  <a:lnTo>
                    <a:pt x="65532" y="134620"/>
                  </a:lnTo>
                  <a:lnTo>
                    <a:pt x="70104" y="134620"/>
                  </a:lnTo>
                  <a:lnTo>
                    <a:pt x="77724" y="127000"/>
                  </a:lnTo>
                  <a:lnTo>
                    <a:pt x="82296" y="119380"/>
                  </a:lnTo>
                  <a:lnTo>
                    <a:pt x="83820" y="114300"/>
                  </a:lnTo>
                  <a:lnTo>
                    <a:pt x="83820" y="100330"/>
                  </a:lnTo>
                  <a:lnTo>
                    <a:pt x="82296" y="96520"/>
                  </a:lnTo>
                  <a:lnTo>
                    <a:pt x="80772" y="88900"/>
                  </a:lnTo>
                  <a:lnTo>
                    <a:pt x="76200" y="81280"/>
                  </a:lnTo>
                  <a:lnTo>
                    <a:pt x="74676" y="74930"/>
                  </a:lnTo>
                  <a:lnTo>
                    <a:pt x="71628" y="68580"/>
                  </a:lnTo>
                  <a:lnTo>
                    <a:pt x="67056" y="50800"/>
                  </a:lnTo>
                  <a:lnTo>
                    <a:pt x="67056" y="35560"/>
                  </a:lnTo>
                  <a:lnTo>
                    <a:pt x="70104" y="29210"/>
                  </a:lnTo>
                  <a:lnTo>
                    <a:pt x="73152" y="20320"/>
                  </a:lnTo>
                  <a:lnTo>
                    <a:pt x="100583" y="0"/>
                  </a:lnTo>
                  <a:lnTo>
                    <a:pt x="119657" y="0"/>
                  </a:lnTo>
                  <a:lnTo>
                    <a:pt x="155448" y="19050"/>
                  </a:lnTo>
                  <a:lnTo>
                    <a:pt x="159512" y="21590"/>
                  </a:lnTo>
                  <a:lnTo>
                    <a:pt x="126491" y="21590"/>
                  </a:lnTo>
                  <a:lnTo>
                    <a:pt x="121920" y="22860"/>
                  </a:lnTo>
                  <a:lnTo>
                    <a:pt x="118872" y="22860"/>
                  </a:lnTo>
                  <a:lnTo>
                    <a:pt x="112776" y="29210"/>
                  </a:lnTo>
                  <a:lnTo>
                    <a:pt x="109728" y="34290"/>
                  </a:lnTo>
                  <a:lnTo>
                    <a:pt x="106680" y="36830"/>
                  </a:lnTo>
                  <a:lnTo>
                    <a:pt x="106680" y="41910"/>
                  </a:lnTo>
                  <a:lnTo>
                    <a:pt x="105156" y="44450"/>
                  </a:lnTo>
                  <a:lnTo>
                    <a:pt x="106680" y="49530"/>
                  </a:lnTo>
                  <a:lnTo>
                    <a:pt x="106680" y="54610"/>
                  </a:lnTo>
                  <a:lnTo>
                    <a:pt x="108204" y="59690"/>
                  </a:lnTo>
                  <a:lnTo>
                    <a:pt x="114300" y="74930"/>
                  </a:lnTo>
                  <a:lnTo>
                    <a:pt x="117419" y="82550"/>
                  </a:lnTo>
                  <a:lnTo>
                    <a:pt x="119824" y="90170"/>
                  </a:lnTo>
                  <a:lnTo>
                    <a:pt x="121372" y="96520"/>
                  </a:lnTo>
                  <a:lnTo>
                    <a:pt x="121920" y="102870"/>
                  </a:lnTo>
                  <a:lnTo>
                    <a:pt x="123444" y="110490"/>
                  </a:lnTo>
                  <a:lnTo>
                    <a:pt x="123444" y="118110"/>
                  </a:lnTo>
                  <a:lnTo>
                    <a:pt x="120396" y="129540"/>
                  </a:lnTo>
                  <a:lnTo>
                    <a:pt x="117348" y="135890"/>
                  </a:lnTo>
                  <a:close/>
                </a:path>
                <a:path w="497204" h="453389">
                  <a:moveTo>
                    <a:pt x="163068" y="77470"/>
                  </a:moveTo>
                  <a:lnTo>
                    <a:pt x="149352" y="67310"/>
                  </a:lnTo>
                  <a:lnTo>
                    <a:pt x="152400" y="60960"/>
                  </a:lnTo>
                  <a:lnTo>
                    <a:pt x="155448" y="52070"/>
                  </a:lnTo>
                  <a:lnTo>
                    <a:pt x="155448" y="43180"/>
                  </a:lnTo>
                  <a:lnTo>
                    <a:pt x="152400" y="35560"/>
                  </a:lnTo>
                  <a:lnTo>
                    <a:pt x="149352" y="31750"/>
                  </a:lnTo>
                  <a:lnTo>
                    <a:pt x="144780" y="29210"/>
                  </a:lnTo>
                  <a:lnTo>
                    <a:pt x="137160" y="22860"/>
                  </a:lnTo>
                  <a:lnTo>
                    <a:pt x="134112" y="22860"/>
                  </a:lnTo>
                  <a:lnTo>
                    <a:pt x="129540" y="21590"/>
                  </a:lnTo>
                  <a:lnTo>
                    <a:pt x="159512" y="21590"/>
                  </a:lnTo>
                  <a:lnTo>
                    <a:pt x="161544" y="22860"/>
                  </a:lnTo>
                  <a:lnTo>
                    <a:pt x="166116" y="27940"/>
                  </a:lnTo>
                  <a:lnTo>
                    <a:pt x="170688" y="34290"/>
                  </a:lnTo>
                  <a:lnTo>
                    <a:pt x="175260" y="38100"/>
                  </a:lnTo>
                  <a:lnTo>
                    <a:pt x="179832" y="44450"/>
                  </a:lnTo>
                  <a:lnTo>
                    <a:pt x="185928" y="50800"/>
                  </a:lnTo>
                  <a:lnTo>
                    <a:pt x="163068" y="77470"/>
                  </a:lnTo>
                  <a:close/>
                </a:path>
                <a:path w="497204" h="453389">
                  <a:moveTo>
                    <a:pt x="76200" y="160020"/>
                  </a:moveTo>
                  <a:lnTo>
                    <a:pt x="35052" y="142240"/>
                  </a:lnTo>
                  <a:lnTo>
                    <a:pt x="30480" y="137160"/>
                  </a:lnTo>
                  <a:lnTo>
                    <a:pt x="21336" y="129540"/>
                  </a:lnTo>
                  <a:lnTo>
                    <a:pt x="16764" y="123190"/>
                  </a:lnTo>
                  <a:lnTo>
                    <a:pt x="12215" y="119380"/>
                  </a:lnTo>
                  <a:lnTo>
                    <a:pt x="7810" y="114300"/>
                  </a:lnTo>
                  <a:lnTo>
                    <a:pt x="3691" y="109220"/>
                  </a:lnTo>
                  <a:lnTo>
                    <a:pt x="0" y="104140"/>
                  </a:lnTo>
                  <a:lnTo>
                    <a:pt x="24383" y="74930"/>
                  </a:lnTo>
                  <a:lnTo>
                    <a:pt x="36576" y="85090"/>
                  </a:lnTo>
                  <a:lnTo>
                    <a:pt x="32004" y="95250"/>
                  </a:lnTo>
                  <a:lnTo>
                    <a:pt x="30480" y="102870"/>
                  </a:lnTo>
                  <a:lnTo>
                    <a:pt x="30480" y="115570"/>
                  </a:lnTo>
                  <a:lnTo>
                    <a:pt x="35052" y="121920"/>
                  </a:lnTo>
                  <a:lnTo>
                    <a:pt x="42672" y="128270"/>
                  </a:lnTo>
                  <a:lnTo>
                    <a:pt x="48768" y="134620"/>
                  </a:lnTo>
                  <a:lnTo>
                    <a:pt x="53340" y="135890"/>
                  </a:lnTo>
                  <a:lnTo>
                    <a:pt x="117348" y="135890"/>
                  </a:lnTo>
                  <a:lnTo>
                    <a:pt x="106418" y="147320"/>
                  </a:lnTo>
                  <a:lnTo>
                    <a:pt x="101155" y="151130"/>
                  </a:lnTo>
                  <a:lnTo>
                    <a:pt x="95607" y="154940"/>
                  </a:lnTo>
                  <a:lnTo>
                    <a:pt x="89916" y="157480"/>
                  </a:lnTo>
                  <a:lnTo>
                    <a:pt x="76200" y="160020"/>
                  </a:lnTo>
                  <a:close/>
                </a:path>
                <a:path w="497204" h="453389">
                  <a:moveTo>
                    <a:pt x="227557" y="104140"/>
                  </a:moveTo>
                  <a:lnTo>
                    <a:pt x="179832" y="104140"/>
                  </a:lnTo>
                  <a:lnTo>
                    <a:pt x="182880" y="102870"/>
                  </a:lnTo>
                  <a:lnTo>
                    <a:pt x="184404" y="100330"/>
                  </a:lnTo>
                  <a:lnTo>
                    <a:pt x="187452" y="100330"/>
                  </a:lnTo>
                  <a:lnTo>
                    <a:pt x="190500" y="97790"/>
                  </a:lnTo>
                  <a:lnTo>
                    <a:pt x="195072" y="95250"/>
                  </a:lnTo>
                  <a:lnTo>
                    <a:pt x="205740" y="83820"/>
                  </a:lnTo>
                  <a:lnTo>
                    <a:pt x="228600" y="102870"/>
                  </a:lnTo>
                  <a:lnTo>
                    <a:pt x="227557" y="104140"/>
                  </a:lnTo>
                  <a:close/>
                </a:path>
                <a:path w="497204" h="453389">
                  <a:moveTo>
                    <a:pt x="170688" y="233680"/>
                  </a:moveTo>
                  <a:lnTo>
                    <a:pt x="161544" y="233680"/>
                  </a:lnTo>
                  <a:lnTo>
                    <a:pt x="152400" y="232410"/>
                  </a:lnTo>
                  <a:lnTo>
                    <a:pt x="119253" y="209550"/>
                  </a:lnTo>
                  <a:lnTo>
                    <a:pt x="115947" y="195580"/>
                  </a:lnTo>
                  <a:lnTo>
                    <a:pt x="116443" y="190500"/>
                  </a:lnTo>
                  <a:lnTo>
                    <a:pt x="118491" y="182880"/>
                  </a:lnTo>
                  <a:lnTo>
                    <a:pt x="122253" y="175260"/>
                  </a:lnTo>
                  <a:lnTo>
                    <a:pt x="128016" y="167640"/>
                  </a:lnTo>
                  <a:lnTo>
                    <a:pt x="172212" y="114300"/>
                  </a:lnTo>
                  <a:lnTo>
                    <a:pt x="160020" y="105410"/>
                  </a:lnTo>
                  <a:lnTo>
                    <a:pt x="166116" y="99060"/>
                  </a:lnTo>
                  <a:lnTo>
                    <a:pt x="170688" y="100330"/>
                  </a:lnTo>
                  <a:lnTo>
                    <a:pt x="173736" y="102870"/>
                  </a:lnTo>
                  <a:lnTo>
                    <a:pt x="176783" y="102870"/>
                  </a:lnTo>
                  <a:lnTo>
                    <a:pt x="179832" y="104140"/>
                  </a:lnTo>
                  <a:lnTo>
                    <a:pt x="227557" y="104140"/>
                  </a:lnTo>
                  <a:lnTo>
                    <a:pt x="208788" y="127000"/>
                  </a:lnTo>
                  <a:lnTo>
                    <a:pt x="221697" y="137160"/>
                  </a:lnTo>
                  <a:lnTo>
                    <a:pt x="199644" y="137160"/>
                  </a:lnTo>
                  <a:lnTo>
                    <a:pt x="163068" y="180340"/>
                  </a:lnTo>
                  <a:lnTo>
                    <a:pt x="158496" y="187960"/>
                  </a:lnTo>
                  <a:lnTo>
                    <a:pt x="153924" y="191770"/>
                  </a:lnTo>
                  <a:lnTo>
                    <a:pt x="150876" y="196850"/>
                  </a:lnTo>
                  <a:lnTo>
                    <a:pt x="149352" y="201930"/>
                  </a:lnTo>
                  <a:lnTo>
                    <a:pt x="147828" y="204470"/>
                  </a:lnTo>
                  <a:lnTo>
                    <a:pt x="147828" y="207010"/>
                  </a:lnTo>
                  <a:lnTo>
                    <a:pt x="149352" y="210820"/>
                  </a:lnTo>
                  <a:lnTo>
                    <a:pt x="149352" y="212090"/>
                  </a:lnTo>
                  <a:lnTo>
                    <a:pt x="153924" y="217170"/>
                  </a:lnTo>
                  <a:lnTo>
                    <a:pt x="155448" y="217170"/>
                  </a:lnTo>
                  <a:lnTo>
                    <a:pt x="156972" y="218440"/>
                  </a:lnTo>
                  <a:lnTo>
                    <a:pt x="158496" y="218440"/>
                  </a:lnTo>
                  <a:lnTo>
                    <a:pt x="161544" y="219710"/>
                  </a:lnTo>
                  <a:lnTo>
                    <a:pt x="166116" y="219710"/>
                  </a:lnTo>
                  <a:lnTo>
                    <a:pt x="167640" y="220980"/>
                  </a:lnTo>
                  <a:lnTo>
                    <a:pt x="170688" y="220980"/>
                  </a:lnTo>
                  <a:lnTo>
                    <a:pt x="170688" y="233680"/>
                  </a:lnTo>
                  <a:close/>
                </a:path>
                <a:path w="497204" h="453389">
                  <a:moveTo>
                    <a:pt x="225552" y="160020"/>
                  </a:moveTo>
                  <a:lnTo>
                    <a:pt x="199644" y="137160"/>
                  </a:lnTo>
                  <a:lnTo>
                    <a:pt x="221697" y="137160"/>
                  </a:lnTo>
                  <a:lnTo>
                    <a:pt x="236220" y="148590"/>
                  </a:lnTo>
                  <a:lnTo>
                    <a:pt x="225552" y="160020"/>
                  </a:lnTo>
                  <a:close/>
                </a:path>
                <a:path w="497204" h="453389">
                  <a:moveTo>
                    <a:pt x="242316" y="201930"/>
                  </a:moveTo>
                  <a:lnTo>
                    <a:pt x="225552" y="186690"/>
                  </a:lnTo>
                  <a:lnTo>
                    <a:pt x="239268" y="168910"/>
                  </a:lnTo>
                  <a:lnTo>
                    <a:pt x="254508" y="173990"/>
                  </a:lnTo>
                  <a:lnTo>
                    <a:pt x="268224" y="179070"/>
                  </a:lnTo>
                  <a:lnTo>
                    <a:pt x="272796" y="181610"/>
                  </a:lnTo>
                  <a:lnTo>
                    <a:pt x="277368" y="182880"/>
                  </a:lnTo>
                  <a:lnTo>
                    <a:pt x="281940" y="186690"/>
                  </a:lnTo>
                  <a:lnTo>
                    <a:pt x="288036" y="189230"/>
                  </a:lnTo>
                  <a:lnTo>
                    <a:pt x="289255" y="190500"/>
                  </a:lnTo>
                  <a:lnTo>
                    <a:pt x="260604" y="190500"/>
                  </a:lnTo>
                  <a:lnTo>
                    <a:pt x="256032" y="191770"/>
                  </a:lnTo>
                  <a:lnTo>
                    <a:pt x="252983" y="194310"/>
                  </a:lnTo>
                  <a:lnTo>
                    <a:pt x="248412" y="196850"/>
                  </a:lnTo>
                  <a:lnTo>
                    <a:pt x="242316" y="201930"/>
                  </a:lnTo>
                  <a:close/>
                </a:path>
                <a:path w="497204" h="453389">
                  <a:moveTo>
                    <a:pt x="308356" y="240030"/>
                  </a:moveTo>
                  <a:lnTo>
                    <a:pt x="263652" y="240030"/>
                  </a:lnTo>
                  <a:lnTo>
                    <a:pt x="271272" y="229870"/>
                  </a:lnTo>
                  <a:lnTo>
                    <a:pt x="275844" y="224790"/>
                  </a:lnTo>
                  <a:lnTo>
                    <a:pt x="278891" y="219710"/>
                  </a:lnTo>
                  <a:lnTo>
                    <a:pt x="280416" y="214630"/>
                  </a:lnTo>
                  <a:lnTo>
                    <a:pt x="281940" y="212090"/>
                  </a:lnTo>
                  <a:lnTo>
                    <a:pt x="281940" y="204470"/>
                  </a:lnTo>
                  <a:lnTo>
                    <a:pt x="278891" y="198120"/>
                  </a:lnTo>
                  <a:lnTo>
                    <a:pt x="275844" y="196850"/>
                  </a:lnTo>
                  <a:lnTo>
                    <a:pt x="269748" y="191770"/>
                  </a:lnTo>
                  <a:lnTo>
                    <a:pt x="266700" y="191770"/>
                  </a:lnTo>
                  <a:lnTo>
                    <a:pt x="263652" y="190500"/>
                  </a:lnTo>
                  <a:lnTo>
                    <a:pt x="289255" y="190500"/>
                  </a:lnTo>
                  <a:lnTo>
                    <a:pt x="294132" y="195580"/>
                  </a:lnTo>
                  <a:lnTo>
                    <a:pt x="301752" y="201930"/>
                  </a:lnTo>
                  <a:lnTo>
                    <a:pt x="306324" y="207010"/>
                  </a:lnTo>
                  <a:lnTo>
                    <a:pt x="309372" y="213360"/>
                  </a:lnTo>
                  <a:lnTo>
                    <a:pt x="312420" y="218440"/>
                  </a:lnTo>
                  <a:lnTo>
                    <a:pt x="312420" y="224790"/>
                  </a:lnTo>
                  <a:lnTo>
                    <a:pt x="310896" y="232410"/>
                  </a:lnTo>
                  <a:lnTo>
                    <a:pt x="309372" y="237490"/>
                  </a:lnTo>
                  <a:lnTo>
                    <a:pt x="308356" y="240030"/>
                  </a:lnTo>
                  <a:close/>
                </a:path>
                <a:path w="497204" h="453389">
                  <a:moveTo>
                    <a:pt x="256032" y="325120"/>
                  </a:moveTo>
                  <a:lnTo>
                    <a:pt x="220980" y="295910"/>
                  </a:lnTo>
                  <a:lnTo>
                    <a:pt x="233172" y="283210"/>
                  </a:lnTo>
                  <a:lnTo>
                    <a:pt x="231648" y="281940"/>
                  </a:lnTo>
                  <a:lnTo>
                    <a:pt x="213360" y="281940"/>
                  </a:lnTo>
                  <a:lnTo>
                    <a:pt x="201168" y="279400"/>
                  </a:lnTo>
                  <a:lnTo>
                    <a:pt x="188976" y="271780"/>
                  </a:lnTo>
                  <a:lnTo>
                    <a:pt x="184404" y="266700"/>
                  </a:lnTo>
                  <a:lnTo>
                    <a:pt x="179832" y="260350"/>
                  </a:lnTo>
                  <a:lnTo>
                    <a:pt x="176783" y="256540"/>
                  </a:lnTo>
                  <a:lnTo>
                    <a:pt x="175260" y="250190"/>
                  </a:lnTo>
                  <a:lnTo>
                    <a:pt x="173736" y="245110"/>
                  </a:lnTo>
                  <a:lnTo>
                    <a:pt x="178308" y="229870"/>
                  </a:lnTo>
                  <a:lnTo>
                    <a:pt x="182880" y="226060"/>
                  </a:lnTo>
                  <a:lnTo>
                    <a:pt x="189166" y="219710"/>
                  </a:lnTo>
                  <a:lnTo>
                    <a:pt x="196596" y="215900"/>
                  </a:lnTo>
                  <a:lnTo>
                    <a:pt x="205168" y="214630"/>
                  </a:lnTo>
                  <a:lnTo>
                    <a:pt x="214883" y="214630"/>
                  </a:lnTo>
                  <a:lnTo>
                    <a:pt x="224861" y="218440"/>
                  </a:lnTo>
                  <a:lnTo>
                    <a:pt x="236410" y="223520"/>
                  </a:lnTo>
                  <a:lnTo>
                    <a:pt x="249388" y="229870"/>
                  </a:lnTo>
                  <a:lnTo>
                    <a:pt x="258303" y="236220"/>
                  </a:lnTo>
                  <a:lnTo>
                    <a:pt x="222504" y="236220"/>
                  </a:lnTo>
                  <a:lnTo>
                    <a:pt x="216408" y="240030"/>
                  </a:lnTo>
                  <a:lnTo>
                    <a:pt x="207264" y="248920"/>
                  </a:lnTo>
                  <a:lnTo>
                    <a:pt x="205740" y="252730"/>
                  </a:lnTo>
                  <a:lnTo>
                    <a:pt x="205740" y="256540"/>
                  </a:lnTo>
                  <a:lnTo>
                    <a:pt x="208788" y="264160"/>
                  </a:lnTo>
                  <a:lnTo>
                    <a:pt x="213360" y="266700"/>
                  </a:lnTo>
                  <a:lnTo>
                    <a:pt x="214883" y="270510"/>
                  </a:lnTo>
                  <a:lnTo>
                    <a:pt x="219456" y="271780"/>
                  </a:lnTo>
                  <a:lnTo>
                    <a:pt x="222504" y="271780"/>
                  </a:lnTo>
                  <a:lnTo>
                    <a:pt x="227076" y="273050"/>
                  </a:lnTo>
                  <a:lnTo>
                    <a:pt x="281887" y="273050"/>
                  </a:lnTo>
                  <a:lnTo>
                    <a:pt x="268224" y="289560"/>
                  </a:lnTo>
                  <a:lnTo>
                    <a:pt x="265176" y="294640"/>
                  </a:lnTo>
                  <a:lnTo>
                    <a:pt x="260604" y="298450"/>
                  </a:lnTo>
                  <a:lnTo>
                    <a:pt x="259080" y="302260"/>
                  </a:lnTo>
                  <a:lnTo>
                    <a:pt x="257556" y="303530"/>
                  </a:lnTo>
                  <a:lnTo>
                    <a:pt x="257556" y="306070"/>
                  </a:lnTo>
                  <a:lnTo>
                    <a:pt x="256032" y="308610"/>
                  </a:lnTo>
                  <a:lnTo>
                    <a:pt x="256032" y="309880"/>
                  </a:lnTo>
                  <a:lnTo>
                    <a:pt x="257556" y="309880"/>
                  </a:lnTo>
                  <a:lnTo>
                    <a:pt x="257556" y="313690"/>
                  </a:lnTo>
                  <a:lnTo>
                    <a:pt x="262128" y="318770"/>
                  </a:lnTo>
                  <a:lnTo>
                    <a:pt x="256032" y="325120"/>
                  </a:lnTo>
                  <a:close/>
                </a:path>
                <a:path w="497204" h="453389">
                  <a:moveTo>
                    <a:pt x="170688" y="220980"/>
                  </a:moveTo>
                  <a:lnTo>
                    <a:pt x="167640" y="220980"/>
                  </a:lnTo>
                  <a:lnTo>
                    <a:pt x="170688" y="219710"/>
                  </a:lnTo>
                  <a:lnTo>
                    <a:pt x="170688" y="220980"/>
                  </a:lnTo>
                  <a:close/>
                </a:path>
                <a:path w="497204" h="453389">
                  <a:moveTo>
                    <a:pt x="281887" y="273050"/>
                  </a:moveTo>
                  <a:lnTo>
                    <a:pt x="227076" y="273050"/>
                  </a:lnTo>
                  <a:lnTo>
                    <a:pt x="230124" y="271780"/>
                  </a:lnTo>
                  <a:lnTo>
                    <a:pt x="234696" y="271780"/>
                  </a:lnTo>
                  <a:lnTo>
                    <a:pt x="237744" y="270510"/>
                  </a:lnTo>
                  <a:lnTo>
                    <a:pt x="240791" y="266700"/>
                  </a:lnTo>
                  <a:lnTo>
                    <a:pt x="243840" y="265430"/>
                  </a:lnTo>
                  <a:lnTo>
                    <a:pt x="256032" y="248920"/>
                  </a:lnTo>
                  <a:lnTo>
                    <a:pt x="249197" y="243840"/>
                  </a:lnTo>
                  <a:lnTo>
                    <a:pt x="242506" y="240030"/>
                  </a:lnTo>
                  <a:lnTo>
                    <a:pt x="236101" y="237490"/>
                  </a:lnTo>
                  <a:lnTo>
                    <a:pt x="230124" y="236220"/>
                  </a:lnTo>
                  <a:lnTo>
                    <a:pt x="258303" y="236220"/>
                  </a:lnTo>
                  <a:lnTo>
                    <a:pt x="263652" y="240030"/>
                  </a:lnTo>
                  <a:lnTo>
                    <a:pt x="308356" y="240030"/>
                  </a:lnTo>
                  <a:lnTo>
                    <a:pt x="306324" y="245110"/>
                  </a:lnTo>
                  <a:lnTo>
                    <a:pt x="298704" y="252730"/>
                  </a:lnTo>
                  <a:lnTo>
                    <a:pt x="281887" y="273050"/>
                  </a:lnTo>
                  <a:close/>
                </a:path>
                <a:path w="497204" h="453389">
                  <a:moveTo>
                    <a:pt x="334484" y="332740"/>
                  </a:moveTo>
                  <a:lnTo>
                    <a:pt x="281940" y="332740"/>
                  </a:lnTo>
                  <a:lnTo>
                    <a:pt x="283464" y="331470"/>
                  </a:lnTo>
                  <a:lnTo>
                    <a:pt x="286512" y="331470"/>
                  </a:lnTo>
                  <a:lnTo>
                    <a:pt x="288036" y="328930"/>
                  </a:lnTo>
                  <a:lnTo>
                    <a:pt x="291083" y="327660"/>
                  </a:lnTo>
                  <a:lnTo>
                    <a:pt x="292608" y="326390"/>
                  </a:lnTo>
                  <a:lnTo>
                    <a:pt x="295656" y="321310"/>
                  </a:lnTo>
                  <a:lnTo>
                    <a:pt x="301752" y="316230"/>
                  </a:lnTo>
                  <a:lnTo>
                    <a:pt x="333756" y="278130"/>
                  </a:lnTo>
                  <a:lnTo>
                    <a:pt x="338328" y="273050"/>
                  </a:lnTo>
                  <a:lnTo>
                    <a:pt x="341376" y="266700"/>
                  </a:lnTo>
                  <a:lnTo>
                    <a:pt x="344424" y="265430"/>
                  </a:lnTo>
                  <a:lnTo>
                    <a:pt x="344424" y="262890"/>
                  </a:lnTo>
                  <a:lnTo>
                    <a:pt x="345948" y="260350"/>
                  </a:lnTo>
                  <a:lnTo>
                    <a:pt x="345948" y="255270"/>
                  </a:lnTo>
                  <a:lnTo>
                    <a:pt x="341376" y="247650"/>
                  </a:lnTo>
                  <a:lnTo>
                    <a:pt x="345948" y="241300"/>
                  </a:lnTo>
                  <a:lnTo>
                    <a:pt x="373380" y="262890"/>
                  </a:lnTo>
                  <a:lnTo>
                    <a:pt x="384048" y="271780"/>
                  </a:lnTo>
                  <a:lnTo>
                    <a:pt x="371856" y="285750"/>
                  </a:lnTo>
                  <a:lnTo>
                    <a:pt x="371856" y="287020"/>
                  </a:lnTo>
                  <a:lnTo>
                    <a:pt x="396240" y="287020"/>
                  </a:lnTo>
                  <a:lnTo>
                    <a:pt x="403860" y="288290"/>
                  </a:lnTo>
                  <a:lnTo>
                    <a:pt x="409956" y="290830"/>
                  </a:lnTo>
                  <a:lnTo>
                    <a:pt x="414528" y="295910"/>
                  </a:lnTo>
                  <a:lnTo>
                    <a:pt x="370332" y="295910"/>
                  </a:lnTo>
                  <a:lnTo>
                    <a:pt x="367283" y="297180"/>
                  </a:lnTo>
                  <a:lnTo>
                    <a:pt x="365760" y="297180"/>
                  </a:lnTo>
                  <a:lnTo>
                    <a:pt x="362712" y="298450"/>
                  </a:lnTo>
                  <a:lnTo>
                    <a:pt x="356616" y="304800"/>
                  </a:lnTo>
                  <a:lnTo>
                    <a:pt x="353568" y="309880"/>
                  </a:lnTo>
                  <a:lnTo>
                    <a:pt x="334484" y="332740"/>
                  </a:lnTo>
                  <a:close/>
                </a:path>
                <a:path w="497204" h="453389">
                  <a:moveTo>
                    <a:pt x="396240" y="287020"/>
                  </a:moveTo>
                  <a:lnTo>
                    <a:pt x="371856" y="287020"/>
                  </a:lnTo>
                  <a:lnTo>
                    <a:pt x="381000" y="285750"/>
                  </a:lnTo>
                  <a:lnTo>
                    <a:pt x="390144" y="285750"/>
                  </a:lnTo>
                  <a:lnTo>
                    <a:pt x="396240" y="287020"/>
                  </a:lnTo>
                  <a:close/>
                </a:path>
                <a:path w="497204" h="453389">
                  <a:moveTo>
                    <a:pt x="403860" y="334010"/>
                  </a:moveTo>
                  <a:lnTo>
                    <a:pt x="387096" y="318770"/>
                  </a:lnTo>
                  <a:lnTo>
                    <a:pt x="388620" y="313690"/>
                  </a:lnTo>
                  <a:lnTo>
                    <a:pt x="390144" y="311150"/>
                  </a:lnTo>
                  <a:lnTo>
                    <a:pt x="390144" y="303530"/>
                  </a:lnTo>
                  <a:lnTo>
                    <a:pt x="388620" y="300990"/>
                  </a:lnTo>
                  <a:lnTo>
                    <a:pt x="382524" y="295910"/>
                  </a:lnTo>
                  <a:lnTo>
                    <a:pt x="414528" y="295910"/>
                  </a:lnTo>
                  <a:lnTo>
                    <a:pt x="419100" y="298450"/>
                  </a:lnTo>
                  <a:lnTo>
                    <a:pt x="422148" y="303530"/>
                  </a:lnTo>
                  <a:lnTo>
                    <a:pt x="426720" y="308610"/>
                  </a:lnTo>
                  <a:lnTo>
                    <a:pt x="403860" y="334010"/>
                  </a:lnTo>
                  <a:close/>
                </a:path>
                <a:path w="497204" h="453389">
                  <a:moveTo>
                    <a:pt x="488746" y="323850"/>
                  </a:moveTo>
                  <a:lnTo>
                    <a:pt x="440436" y="323850"/>
                  </a:lnTo>
                  <a:lnTo>
                    <a:pt x="446532" y="320040"/>
                  </a:lnTo>
                  <a:lnTo>
                    <a:pt x="449580" y="320040"/>
                  </a:lnTo>
                  <a:lnTo>
                    <a:pt x="458724" y="311150"/>
                  </a:lnTo>
                  <a:lnTo>
                    <a:pt x="463296" y="308610"/>
                  </a:lnTo>
                  <a:lnTo>
                    <a:pt x="467868" y="303530"/>
                  </a:lnTo>
                  <a:lnTo>
                    <a:pt x="490728" y="321310"/>
                  </a:lnTo>
                  <a:lnTo>
                    <a:pt x="488746" y="323850"/>
                  </a:lnTo>
                  <a:close/>
                </a:path>
                <a:path w="497204" h="453389">
                  <a:moveTo>
                    <a:pt x="431292" y="453390"/>
                  </a:moveTo>
                  <a:lnTo>
                    <a:pt x="422148" y="453390"/>
                  </a:lnTo>
                  <a:lnTo>
                    <a:pt x="414528" y="450850"/>
                  </a:lnTo>
                  <a:lnTo>
                    <a:pt x="402336" y="448310"/>
                  </a:lnTo>
                  <a:lnTo>
                    <a:pt x="396240" y="445770"/>
                  </a:lnTo>
                  <a:lnTo>
                    <a:pt x="391668" y="440690"/>
                  </a:lnTo>
                  <a:lnTo>
                    <a:pt x="385667" y="435610"/>
                  </a:lnTo>
                  <a:lnTo>
                    <a:pt x="381381" y="429260"/>
                  </a:lnTo>
                  <a:lnTo>
                    <a:pt x="378809" y="422910"/>
                  </a:lnTo>
                  <a:lnTo>
                    <a:pt x="377952" y="416560"/>
                  </a:lnTo>
                  <a:lnTo>
                    <a:pt x="377928" y="408940"/>
                  </a:lnTo>
                  <a:lnTo>
                    <a:pt x="380047" y="402590"/>
                  </a:lnTo>
                  <a:lnTo>
                    <a:pt x="384167" y="394970"/>
                  </a:lnTo>
                  <a:lnTo>
                    <a:pt x="390144" y="387350"/>
                  </a:lnTo>
                  <a:lnTo>
                    <a:pt x="434340" y="334010"/>
                  </a:lnTo>
                  <a:lnTo>
                    <a:pt x="422148" y="325120"/>
                  </a:lnTo>
                  <a:lnTo>
                    <a:pt x="426720" y="318770"/>
                  </a:lnTo>
                  <a:lnTo>
                    <a:pt x="435864" y="321310"/>
                  </a:lnTo>
                  <a:lnTo>
                    <a:pt x="438912" y="321310"/>
                  </a:lnTo>
                  <a:lnTo>
                    <a:pt x="440436" y="323850"/>
                  </a:lnTo>
                  <a:lnTo>
                    <a:pt x="488746" y="323850"/>
                  </a:lnTo>
                  <a:lnTo>
                    <a:pt x="470916" y="346710"/>
                  </a:lnTo>
                  <a:lnTo>
                    <a:pt x="483870" y="356870"/>
                  </a:lnTo>
                  <a:lnTo>
                    <a:pt x="460248" y="356870"/>
                  </a:lnTo>
                  <a:lnTo>
                    <a:pt x="425196" y="400050"/>
                  </a:lnTo>
                  <a:lnTo>
                    <a:pt x="419100" y="407670"/>
                  </a:lnTo>
                  <a:lnTo>
                    <a:pt x="414528" y="411480"/>
                  </a:lnTo>
                  <a:lnTo>
                    <a:pt x="411480" y="420370"/>
                  </a:lnTo>
                  <a:lnTo>
                    <a:pt x="409956" y="424180"/>
                  </a:lnTo>
                  <a:lnTo>
                    <a:pt x="409956" y="430530"/>
                  </a:lnTo>
                  <a:lnTo>
                    <a:pt x="411480" y="431800"/>
                  </a:lnTo>
                  <a:lnTo>
                    <a:pt x="414528" y="433070"/>
                  </a:lnTo>
                  <a:lnTo>
                    <a:pt x="419100" y="438150"/>
                  </a:lnTo>
                  <a:lnTo>
                    <a:pt x="420624" y="438150"/>
                  </a:lnTo>
                  <a:lnTo>
                    <a:pt x="422148" y="439420"/>
                  </a:lnTo>
                  <a:lnTo>
                    <a:pt x="426720" y="439420"/>
                  </a:lnTo>
                  <a:lnTo>
                    <a:pt x="429768" y="440690"/>
                  </a:lnTo>
                  <a:lnTo>
                    <a:pt x="432677" y="440690"/>
                  </a:lnTo>
                  <a:lnTo>
                    <a:pt x="431292" y="453390"/>
                  </a:lnTo>
                  <a:close/>
                </a:path>
                <a:path w="497204" h="453389">
                  <a:moveTo>
                    <a:pt x="315468" y="374650"/>
                  </a:moveTo>
                  <a:lnTo>
                    <a:pt x="269748" y="335280"/>
                  </a:lnTo>
                  <a:lnTo>
                    <a:pt x="274320" y="328930"/>
                  </a:lnTo>
                  <a:lnTo>
                    <a:pt x="278891" y="331470"/>
                  </a:lnTo>
                  <a:lnTo>
                    <a:pt x="281940" y="332740"/>
                  </a:lnTo>
                  <a:lnTo>
                    <a:pt x="334484" y="332740"/>
                  </a:lnTo>
                  <a:lnTo>
                    <a:pt x="329183" y="339090"/>
                  </a:lnTo>
                  <a:lnTo>
                    <a:pt x="323088" y="344170"/>
                  </a:lnTo>
                  <a:lnTo>
                    <a:pt x="320040" y="349250"/>
                  </a:lnTo>
                  <a:lnTo>
                    <a:pt x="316991" y="355600"/>
                  </a:lnTo>
                  <a:lnTo>
                    <a:pt x="316991" y="363220"/>
                  </a:lnTo>
                  <a:lnTo>
                    <a:pt x="318516" y="364490"/>
                  </a:lnTo>
                  <a:lnTo>
                    <a:pt x="321564" y="369570"/>
                  </a:lnTo>
                  <a:lnTo>
                    <a:pt x="315468" y="374650"/>
                  </a:lnTo>
                  <a:close/>
                </a:path>
                <a:path w="497204" h="453389">
                  <a:moveTo>
                    <a:pt x="487680" y="379730"/>
                  </a:moveTo>
                  <a:lnTo>
                    <a:pt x="460248" y="356870"/>
                  </a:lnTo>
                  <a:lnTo>
                    <a:pt x="483870" y="356870"/>
                  </a:lnTo>
                  <a:lnTo>
                    <a:pt x="496824" y="367030"/>
                  </a:lnTo>
                  <a:lnTo>
                    <a:pt x="487680" y="379730"/>
                  </a:lnTo>
                  <a:close/>
                </a:path>
                <a:path w="497204" h="453389">
                  <a:moveTo>
                    <a:pt x="432677" y="440690"/>
                  </a:moveTo>
                  <a:lnTo>
                    <a:pt x="429768" y="440690"/>
                  </a:lnTo>
                  <a:lnTo>
                    <a:pt x="432816" y="439420"/>
                  </a:lnTo>
                  <a:lnTo>
                    <a:pt x="432677" y="44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79820" y="1859279"/>
              <a:ext cx="1156716" cy="113995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79820" y="1859279"/>
              <a:ext cx="1156716" cy="11399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6592327" y="2299228"/>
            <a:ext cx="3327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004B9A"/>
                </a:solidFill>
                <a:latin typeface="Cambria"/>
                <a:cs typeface="Cambria"/>
              </a:rPr>
              <a:t>EDA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536692" y="1588008"/>
            <a:ext cx="765175" cy="829310"/>
            <a:chOff x="5536692" y="1588008"/>
            <a:chExt cx="765175" cy="829310"/>
          </a:xfrm>
        </p:grpSpPr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6692" y="1588008"/>
              <a:ext cx="765047" cy="82905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6692" y="1588008"/>
              <a:ext cx="765047" cy="829055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5732900" y="1887776"/>
            <a:ext cx="370840" cy="21462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6990">
              <a:lnSpc>
                <a:spcPts val="700"/>
              </a:lnSpc>
              <a:spcBef>
                <a:spcPts val="200"/>
              </a:spcBef>
            </a:pPr>
            <a:r>
              <a:rPr sz="650" spc="-10" dirty="0">
                <a:solidFill>
                  <a:srgbClr val="FFFFFF"/>
                </a:solidFill>
                <a:latin typeface="Cambria"/>
                <a:cs typeface="Cambria"/>
              </a:rPr>
              <a:t>Outlier</a:t>
            </a:r>
            <a:r>
              <a:rPr sz="6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50" spc="-10" dirty="0">
                <a:solidFill>
                  <a:srgbClr val="FFFFFF"/>
                </a:solidFill>
                <a:latin typeface="Cambria"/>
                <a:cs typeface="Cambria"/>
              </a:rPr>
              <a:t>Detection</a:t>
            </a:r>
            <a:endParaRPr sz="650">
              <a:latin typeface="Cambria"/>
              <a:cs typeface="Cambri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981700" y="1004316"/>
            <a:ext cx="809625" cy="807720"/>
            <a:chOff x="5981700" y="1004316"/>
            <a:chExt cx="809625" cy="807720"/>
          </a:xfrm>
        </p:grpSpPr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81700" y="1004316"/>
              <a:ext cx="809244" cy="80772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81700" y="1004316"/>
              <a:ext cx="809244" cy="807720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6219080" y="1253776"/>
            <a:ext cx="337185" cy="269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>
              <a:lnSpc>
                <a:spcPct val="123100"/>
              </a:lnSpc>
              <a:spcBef>
                <a:spcPts val="95"/>
              </a:spcBef>
            </a:pPr>
            <a:r>
              <a:rPr sz="650" spc="-2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6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50" spc="-10" dirty="0">
                <a:solidFill>
                  <a:srgbClr val="FFFFFF"/>
                </a:solidFill>
                <a:latin typeface="Cambria"/>
                <a:cs typeface="Cambria"/>
              </a:rPr>
              <a:t>Cleaning</a:t>
            </a:r>
            <a:endParaRPr sz="650">
              <a:latin typeface="Cambria"/>
              <a:cs typeface="Cambria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410142" y="1007363"/>
            <a:ext cx="5099050" cy="5467985"/>
            <a:chOff x="2410142" y="1007363"/>
            <a:chExt cx="5099050" cy="5467985"/>
          </a:xfrm>
        </p:grpSpPr>
        <p:pic>
          <p:nvPicPr>
            <p:cNvPr id="70" name="object 7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86372" y="1738883"/>
              <a:ext cx="722376" cy="118871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47716" y="1485900"/>
              <a:ext cx="374903" cy="55625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24485" y="1007363"/>
              <a:ext cx="218174" cy="44348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15540" y="5958839"/>
              <a:ext cx="356616" cy="51054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415540" y="5958839"/>
              <a:ext cx="356870" cy="510540"/>
            </a:xfrm>
            <a:custGeom>
              <a:avLst/>
              <a:gdLst/>
              <a:ahLst/>
              <a:cxnLst/>
              <a:rect l="l" t="t" r="r" b="b"/>
              <a:pathLst>
                <a:path w="356869" h="510539">
                  <a:moveTo>
                    <a:pt x="356616" y="0"/>
                  </a:moveTo>
                  <a:lnTo>
                    <a:pt x="356616" y="1524"/>
                  </a:lnTo>
                </a:path>
                <a:path w="356869" h="510539">
                  <a:moveTo>
                    <a:pt x="179832" y="509015"/>
                  </a:moveTo>
                  <a:lnTo>
                    <a:pt x="178308" y="510540"/>
                  </a:lnTo>
                  <a:lnTo>
                    <a:pt x="0" y="332232"/>
                  </a:lnTo>
                  <a:lnTo>
                    <a:pt x="0" y="0"/>
                  </a:lnTo>
                  <a:lnTo>
                    <a:pt x="1511" y="1524"/>
                  </a:lnTo>
                </a:path>
                <a:path w="356869" h="510539">
                  <a:moveTo>
                    <a:pt x="355104" y="1524"/>
                  </a:moveTo>
                  <a:lnTo>
                    <a:pt x="356616" y="0"/>
                  </a:lnTo>
                </a:path>
                <a:path w="356869" h="510539">
                  <a:moveTo>
                    <a:pt x="356616" y="1542"/>
                  </a:moveTo>
                  <a:lnTo>
                    <a:pt x="356616" y="332232"/>
                  </a:lnTo>
                  <a:lnTo>
                    <a:pt x="179832" y="509015"/>
                  </a:lnTo>
                </a:path>
                <a:path w="356869" h="510539">
                  <a:moveTo>
                    <a:pt x="176784" y="178295"/>
                  </a:moveTo>
                  <a:lnTo>
                    <a:pt x="176792" y="178303"/>
                  </a:lnTo>
                </a:path>
              </a:pathLst>
            </a:custGeom>
            <a:ln w="10668">
              <a:solidFill>
                <a:srgbClr val="3483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15540" y="5958839"/>
              <a:ext cx="356616" cy="51054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415540" y="5958839"/>
              <a:ext cx="356870" cy="510540"/>
            </a:xfrm>
            <a:custGeom>
              <a:avLst/>
              <a:gdLst/>
              <a:ahLst/>
              <a:cxnLst/>
              <a:rect l="l" t="t" r="r" b="b"/>
              <a:pathLst>
                <a:path w="356869" h="510539">
                  <a:moveTo>
                    <a:pt x="356616" y="0"/>
                  </a:moveTo>
                  <a:lnTo>
                    <a:pt x="356616" y="332232"/>
                  </a:lnTo>
                  <a:lnTo>
                    <a:pt x="178308" y="510540"/>
                  </a:lnTo>
                  <a:lnTo>
                    <a:pt x="0" y="332232"/>
                  </a:lnTo>
                  <a:lnTo>
                    <a:pt x="0" y="0"/>
                  </a:lnTo>
                  <a:lnTo>
                    <a:pt x="178308" y="179832"/>
                  </a:lnTo>
                  <a:lnTo>
                    <a:pt x="356616" y="0"/>
                  </a:lnTo>
                  <a:close/>
                </a:path>
              </a:pathLst>
            </a:custGeom>
            <a:ln w="10668">
              <a:solidFill>
                <a:srgbClr val="3483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2568937" y="6113710"/>
            <a:ext cx="51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1000">
              <a:latin typeface="Cambria"/>
              <a:cs typeface="Cambri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766758" y="5953442"/>
            <a:ext cx="1594485" cy="343535"/>
            <a:chOff x="2766758" y="5953442"/>
            <a:chExt cx="1594485" cy="343535"/>
          </a:xfrm>
        </p:grpSpPr>
        <p:pic>
          <p:nvPicPr>
            <p:cNvPr id="79" name="object 7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69108" y="5954268"/>
              <a:ext cx="1591055" cy="34137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772155" y="5958840"/>
              <a:ext cx="1583690" cy="332740"/>
            </a:xfrm>
            <a:custGeom>
              <a:avLst/>
              <a:gdLst/>
              <a:ahLst/>
              <a:cxnLst/>
              <a:rect l="l" t="t" r="r" b="b"/>
              <a:pathLst>
                <a:path w="1583689" h="332739">
                  <a:moveTo>
                    <a:pt x="1583436" y="56387"/>
                  </a:moveTo>
                  <a:lnTo>
                    <a:pt x="1583436" y="277368"/>
                  </a:lnTo>
                  <a:lnTo>
                    <a:pt x="1579149" y="298799"/>
                  </a:lnTo>
                  <a:lnTo>
                    <a:pt x="1567434" y="316229"/>
                  </a:lnTo>
                  <a:lnTo>
                    <a:pt x="1550003" y="327945"/>
                  </a:lnTo>
                  <a:lnTo>
                    <a:pt x="1528572" y="332231"/>
                  </a:lnTo>
                  <a:lnTo>
                    <a:pt x="0" y="332231"/>
                  </a:lnTo>
                  <a:lnTo>
                    <a:pt x="0" y="0"/>
                  </a:lnTo>
                  <a:lnTo>
                    <a:pt x="1528572" y="0"/>
                  </a:lnTo>
                  <a:lnTo>
                    <a:pt x="1550003" y="4524"/>
                  </a:lnTo>
                  <a:lnTo>
                    <a:pt x="1567434" y="16763"/>
                  </a:lnTo>
                  <a:lnTo>
                    <a:pt x="1579149" y="34718"/>
                  </a:lnTo>
                  <a:lnTo>
                    <a:pt x="1583436" y="56387"/>
                  </a:lnTo>
                  <a:close/>
                </a:path>
              </a:pathLst>
            </a:custGeom>
            <a:ln w="10668">
              <a:solidFill>
                <a:srgbClr val="3483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838705" y="6013171"/>
            <a:ext cx="14528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565" indent="-63500">
              <a:lnSpc>
                <a:spcPct val="100000"/>
              </a:lnSpc>
              <a:spcBef>
                <a:spcPts val="105"/>
              </a:spcBef>
              <a:buSzPct val="90909"/>
              <a:buChar char="•"/>
              <a:tabLst>
                <a:tab pos="76200" algn="l"/>
              </a:tabLst>
            </a:pPr>
            <a:r>
              <a:rPr sz="1100" dirty="0">
                <a:latin typeface="Cambria"/>
                <a:cs typeface="Cambria"/>
              </a:rPr>
              <a:t>Algorithm</a:t>
            </a:r>
            <a:r>
              <a:rPr sz="1100" spc="-45" dirty="0">
                <a:latin typeface="Cambria"/>
                <a:cs typeface="Cambria"/>
              </a:rPr>
              <a:t> </a:t>
            </a:r>
            <a:r>
              <a:rPr sz="1100" spc="-10" dirty="0">
                <a:latin typeface="Cambria"/>
                <a:cs typeface="Cambria"/>
              </a:rPr>
              <a:t>Comparison</a:t>
            </a:r>
            <a:endParaRPr sz="1100">
              <a:latin typeface="Cambria"/>
              <a:cs typeface="Cambri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410142" y="6375590"/>
            <a:ext cx="367665" cy="521334"/>
            <a:chOff x="2410142" y="6375590"/>
            <a:chExt cx="367665" cy="521334"/>
          </a:xfrm>
        </p:grpSpPr>
        <p:pic>
          <p:nvPicPr>
            <p:cNvPr id="83" name="object 8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15540" y="6380987"/>
              <a:ext cx="356616" cy="51054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84450" y="6382512"/>
              <a:ext cx="86181" cy="8618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415540" y="6380987"/>
              <a:ext cx="356870" cy="510540"/>
            </a:xfrm>
            <a:custGeom>
              <a:avLst/>
              <a:gdLst/>
              <a:ahLst/>
              <a:cxnLst/>
              <a:rect l="l" t="t" r="r" b="b"/>
              <a:pathLst>
                <a:path w="356869" h="510540">
                  <a:moveTo>
                    <a:pt x="356616" y="0"/>
                  </a:moveTo>
                  <a:lnTo>
                    <a:pt x="356616" y="1524"/>
                  </a:lnTo>
                </a:path>
                <a:path w="356869" h="510540">
                  <a:moveTo>
                    <a:pt x="179832" y="509015"/>
                  </a:moveTo>
                  <a:lnTo>
                    <a:pt x="178308" y="510540"/>
                  </a:lnTo>
                  <a:lnTo>
                    <a:pt x="0" y="332232"/>
                  </a:lnTo>
                  <a:lnTo>
                    <a:pt x="0" y="0"/>
                  </a:lnTo>
                  <a:lnTo>
                    <a:pt x="1524" y="1524"/>
                  </a:lnTo>
                </a:path>
                <a:path w="356869" h="510540">
                  <a:moveTo>
                    <a:pt x="355091" y="1524"/>
                  </a:moveTo>
                  <a:lnTo>
                    <a:pt x="356616" y="0"/>
                  </a:lnTo>
                </a:path>
                <a:path w="356869" h="510540">
                  <a:moveTo>
                    <a:pt x="356616" y="1542"/>
                  </a:moveTo>
                  <a:lnTo>
                    <a:pt x="356616" y="332232"/>
                  </a:lnTo>
                  <a:lnTo>
                    <a:pt x="179832" y="509015"/>
                  </a:lnTo>
                </a:path>
                <a:path w="356869" h="510540">
                  <a:moveTo>
                    <a:pt x="1524" y="1524"/>
                  </a:moveTo>
                  <a:lnTo>
                    <a:pt x="76751" y="76751"/>
                  </a:lnTo>
                </a:path>
                <a:path w="356869" h="510540">
                  <a:moveTo>
                    <a:pt x="176784" y="176784"/>
                  </a:moveTo>
                  <a:lnTo>
                    <a:pt x="177799" y="177800"/>
                  </a:lnTo>
                </a:path>
                <a:path w="356869" h="510540">
                  <a:moveTo>
                    <a:pt x="256393" y="100222"/>
                  </a:moveTo>
                  <a:lnTo>
                    <a:pt x="355091" y="1524"/>
                  </a:lnTo>
                </a:path>
              </a:pathLst>
            </a:custGeom>
            <a:ln w="10668">
              <a:solidFill>
                <a:srgbClr val="83BC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15540" y="6380987"/>
              <a:ext cx="356616" cy="51054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415540" y="6380987"/>
              <a:ext cx="356870" cy="510540"/>
            </a:xfrm>
            <a:custGeom>
              <a:avLst/>
              <a:gdLst/>
              <a:ahLst/>
              <a:cxnLst/>
              <a:rect l="l" t="t" r="r" b="b"/>
              <a:pathLst>
                <a:path w="356869" h="510540">
                  <a:moveTo>
                    <a:pt x="356616" y="0"/>
                  </a:moveTo>
                  <a:lnTo>
                    <a:pt x="356616" y="332232"/>
                  </a:lnTo>
                  <a:lnTo>
                    <a:pt x="178308" y="510540"/>
                  </a:lnTo>
                  <a:lnTo>
                    <a:pt x="0" y="332232"/>
                  </a:lnTo>
                  <a:lnTo>
                    <a:pt x="0" y="0"/>
                  </a:lnTo>
                  <a:lnTo>
                    <a:pt x="178308" y="178308"/>
                  </a:lnTo>
                  <a:lnTo>
                    <a:pt x="356616" y="0"/>
                  </a:lnTo>
                  <a:close/>
                </a:path>
              </a:pathLst>
            </a:custGeom>
            <a:ln w="10668">
              <a:solidFill>
                <a:srgbClr val="83BC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68937" y="6535861"/>
            <a:ext cx="51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1000">
              <a:latin typeface="Cambria"/>
              <a:cs typeface="Cambri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766758" y="6374892"/>
            <a:ext cx="1594485" cy="344805"/>
            <a:chOff x="2766758" y="6374892"/>
            <a:chExt cx="1594485" cy="344805"/>
          </a:xfrm>
        </p:grpSpPr>
        <p:pic>
          <p:nvPicPr>
            <p:cNvPr id="90" name="object 9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69108" y="6374892"/>
              <a:ext cx="1591055" cy="34442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772155" y="6380987"/>
              <a:ext cx="1583690" cy="332740"/>
            </a:xfrm>
            <a:custGeom>
              <a:avLst/>
              <a:gdLst/>
              <a:ahLst/>
              <a:cxnLst/>
              <a:rect l="l" t="t" r="r" b="b"/>
              <a:pathLst>
                <a:path w="1583689" h="332740">
                  <a:moveTo>
                    <a:pt x="1583436" y="54863"/>
                  </a:moveTo>
                  <a:lnTo>
                    <a:pt x="1583436" y="275844"/>
                  </a:lnTo>
                  <a:lnTo>
                    <a:pt x="1579149" y="297513"/>
                  </a:lnTo>
                  <a:lnTo>
                    <a:pt x="1567434" y="315468"/>
                  </a:lnTo>
                  <a:lnTo>
                    <a:pt x="1550003" y="327707"/>
                  </a:lnTo>
                  <a:lnTo>
                    <a:pt x="1528572" y="332232"/>
                  </a:lnTo>
                  <a:lnTo>
                    <a:pt x="0" y="332232"/>
                  </a:lnTo>
                  <a:lnTo>
                    <a:pt x="0" y="0"/>
                  </a:lnTo>
                  <a:lnTo>
                    <a:pt x="1528572" y="0"/>
                  </a:lnTo>
                  <a:lnTo>
                    <a:pt x="1550003" y="4286"/>
                  </a:lnTo>
                  <a:lnTo>
                    <a:pt x="1567434" y="16001"/>
                  </a:lnTo>
                  <a:lnTo>
                    <a:pt x="1579149" y="33432"/>
                  </a:lnTo>
                  <a:lnTo>
                    <a:pt x="1583436" y="54863"/>
                  </a:lnTo>
                  <a:close/>
                </a:path>
              </a:pathLst>
            </a:custGeom>
            <a:ln w="10668">
              <a:solidFill>
                <a:srgbClr val="83BC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2838705" y="6435363"/>
            <a:ext cx="8953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565" indent="-63500">
              <a:lnSpc>
                <a:spcPct val="100000"/>
              </a:lnSpc>
              <a:spcBef>
                <a:spcPts val="105"/>
              </a:spcBef>
              <a:buSzPct val="90909"/>
              <a:buChar char="•"/>
              <a:tabLst>
                <a:tab pos="76200" algn="l"/>
              </a:tabLst>
            </a:pPr>
            <a:r>
              <a:rPr sz="1100" spc="-10" dirty="0">
                <a:latin typeface="Cambria"/>
                <a:cs typeface="Cambria"/>
              </a:rPr>
              <a:t>Hyper-tuning</a:t>
            </a:r>
            <a:endParaRPr sz="1100">
              <a:latin typeface="Cambria"/>
              <a:cs typeface="Cambria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410142" y="6797738"/>
            <a:ext cx="367665" cy="520065"/>
            <a:chOff x="2410142" y="6797738"/>
            <a:chExt cx="367665" cy="520065"/>
          </a:xfrm>
        </p:grpSpPr>
        <p:pic>
          <p:nvPicPr>
            <p:cNvPr id="94" name="object 9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17064" y="6804660"/>
              <a:ext cx="103885" cy="10388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83002" y="6804660"/>
              <a:ext cx="87629" cy="8762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772156" y="6803136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10668">
              <a:solidFill>
                <a:srgbClr val="83BC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17063" y="7135368"/>
              <a:ext cx="60659" cy="6065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415540" y="6803136"/>
              <a:ext cx="356870" cy="429895"/>
            </a:xfrm>
            <a:custGeom>
              <a:avLst/>
              <a:gdLst/>
              <a:ahLst/>
              <a:cxnLst/>
              <a:rect l="l" t="t" r="r" b="b"/>
              <a:pathLst>
                <a:path w="356869" h="429895">
                  <a:moveTo>
                    <a:pt x="99001" y="429709"/>
                  </a:moveTo>
                  <a:lnTo>
                    <a:pt x="1523" y="332232"/>
                  </a:lnTo>
                </a:path>
                <a:path w="356869" h="429895">
                  <a:moveTo>
                    <a:pt x="0" y="330708"/>
                  </a:moveTo>
                  <a:lnTo>
                    <a:pt x="0" y="0"/>
                  </a:lnTo>
                  <a:lnTo>
                    <a:pt x="1524" y="1524"/>
                  </a:lnTo>
                </a:path>
                <a:path w="356869" h="429895">
                  <a:moveTo>
                    <a:pt x="355091" y="1524"/>
                  </a:moveTo>
                  <a:lnTo>
                    <a:pt x="356616" y="0"/>
                  </a:lnTo>
                </a:path>
              </a:pathLst>
            </a:custGeom>
            <a:ln w="10668">
              <a:solidFill>
                <a:srgbClr val="83BC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83002" y="6981444"/>
              <a:ext cx="89154" cy="241553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2417064" y="6804660"/>
              <a:ext cx="355600" cy="508000"/>
            </a:xfrm>
            <a:custGeom>
              <a:avLst/>
              <a:gdLst/>
              <a:ahLst/>
              <a:cxnLst/>
              <a:rect l="l" t="t" r="r" b="b"/>
              <a:pathLst>
                <a:path w="355600" h="508000">
                  <a:moveTo>
                    <a:pt x="355091" y="17"/>
                  </a:moveTo>
                  <a:lnTo>
                    <a:pt x="355091" y="329184"/>
                  </a:lnTo>
                  <a:lnTo>
                    <a:pt x="284971" y="399304"/>
                  </a:lnTo>
                </a:path>
                <a:path w="355600" h="508000">
                  <a:moveTo>
                    <a:pt x="0" y="0"/>
                  </a:moveTo>
                  <a:lnTo>
                    <a:pt x="79291" y="79291"/>
                  </a:lnTo>
                </a:path>
                <a:path w="355600" h="508000">
                  <a:moveTo>
                    <a:pt x="175259" y="175260"/>
                  </a:moveTo>
                  <a:lnTo>
                    <a:pt x="176275" y="176275"/>
                  </a:lnTo>
                </a:path>
                <a:path w="355600" h="508000">
                  <a:moveTo>
                    <a:pt x="249318" y="104249"/>
                  </a:moveTo>
                  <a:lnTo>
                    <a:pt x="353567" y="0"/>
                  </a:lnTo>
                </a:path>
                <a:path w="355600" h="508000">
                  <a:moveTo>
                    <a:pt x="177291" y="506983"/>
                  </a:moveTo>
                  <a:lnTo>
                    <a:pt x="176783" y="507491"/>
                  </a:lnTo>
                  <a:lnTo>
                    <a:pt x="175260" y="505968"/>
                  </a:lnTo>
                </a:path>
              </a:pathLst>
            </a:custGeom>
            <a:ln w="10668">
              <a:solidFill>
                <a:srgbClr val="83BC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15540" y="6803136"/>
              <a:ext cx="356616" cy="50901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415540" y="6803136"/>
              <a:ext cx="356870" cy="509270"/>
            </a:xfrm>
            <a:custGeom>
              <a:avLst/>
              <a:gdLst/>
              <a:ahLst/>
              <a:cxnLst/>
              <a:rect l="l" t="t" r="r" b="b"/>
              <a:pathLst>
                <a:path w="356869" h="509270">
                  <a:moveTo>
                    <a:pt x="356616" y="0"/>
                  </a:moveTo>
                  <a:lnTo>
                    <a:pt x="356616" y="330708"/>
                  </a:lnTo>
                  <a:lnTo>
                    <a:pt x="178308" y="509016"/>
                  </a:lnTo>
                  <a:lnTo>
                    <a:pt x="0" y="330708"/>
                  </a:lnTo>
                  <a:lnTo>
                    <a:pt x="0" y="0"/>
                  </a:lnTo>
                  <a:lnTo>
                    <a:pt x="178308" y="178308"/>
                  </a:lnTo>
                  <a:lnTo>
                    <a:pt x="356616" y="0"/>
                  </a:lnTo>
                  <a:close/>
                </a:path>
              </a:pathLst>
            </a:custGeom>
            <a:ln w="10668">
              <a:solidFill>
                <a:srgbClr val="83BC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2568937" y="6956468"/>
            <a:ext cx="51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1000">
              <a:latin typeface="Cambria"/>
              <a:cs typeface="Cambri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2766758" y="6797738"/>
            <a:ext cx="1594485" cy="342265"/>
            <a:chOff x="2766758" y="6797738"/>
            <a:chExt cx="1594485" cy="342265"/>
          </a:xfrm>
        </p:grpSpPr>
        <p:pic>
          <p:nvPicPr>
            <p:cNvPr id="105" name="object 10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69108" y="6798564"/>
              <a:ext cx="1591055" cy="34137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2772155" y="6803136"/>
              <a:ext cx="1583690" cy="330835"/>
            </a:xfrm>
            <a:custGeom>
              <a:avLst/>
              <a:gdLst/>
              <a:ahLst/>
              <a:cxnLst/>
              <a:rect l="l" t="t" r="r" b="b"/>
              <a:pathLst>
                <a:path w="1583689" h="330834">
                  <a:moveTo>
                    <a:pt x="1583436" y="54863"/>
                  </a:moveTo>
                  <a:lnTo>
                    <a:pt x="1583436" y="275844"/>
                  </a:lnTo>
                  <a:lnTo>
                    <a:pt x="1579149" y="297275"/>
                  </a:lnTo>
                  <a:lnTo>
                    <a:pt x="1567434" y="314705"/>
                  </a:lnTo>
                  <a:lnTo>
                    <a:pt x="1550003" y="326421"/>
                  </a:lnTo>
                  <a:lnTo>
                    <a:pt x="1528572" y="330707"/>
                  </a:lnTo>
                  <a:lnTo>
                    <a:pt x="0" y="330707"/>
                  </a:lnTo>
                  <a:lnTo>
                    <a:pt x="0" y="0"/>
                  </a:lnTo>
                  <a:lnTo>
                    <a:pt x="1528572" y="0"/>
                  </a:lnTo>
                  <a:lnTo>
                    <a:pt x="1550003" y="4286"/>
                  </a:lnTo>
                  <a:lnTo>
                    <a:pt x="1567434" y="16001"/>
                  </a:lnTo>
                  <a:lnTo>
                    <a:pt x="1579149" y="33432"/>
                  </a:lnTo>
                  <a:lnTo>
                    <a:pt x="1583436" y="54863"/>
                  </a:lnTo>
                  <a:close/>
                </a:path>
              </a:pathLst>
            </a:custGeom>
            <a:ln w="10668">
              <a:solidFill>
                <a:srgbClr val="83BC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2777489" y="6857510"/>
            <a:ext cx="15709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6525" indent="-63500">
              <a:lnSpc>
                <a:spcPct val="100000"/>
              </a:lnSpc>
              <a:spcBef>
                <a:spcPts val="105"/>
              </a:spcBef>
              <a:buSzPct val="90909"/>
              <a:buChar char="•"/>
              <a:tabLst>
                <a:tab pos="137160" algn="l"/>
              </a:tabLst>
            </a:pPr>
            <a:r>
              <a:rPr sz="1100" dirty="0">
                <a:latin typeface="Cambria"/>
                <a:cs typeface="Cambria"/>
              </a:rPr>
              <a:t>Cross</a:t>
            </a:r>
            <a:r>
              <a:rPr sz="1100" spc="-25" dirty="0">
                <a:latin typeface="Cambria"/>
                <a:cs typeface="Cambria"/>
              </a:rPr>
              <a:t> </a:t>
            </a:r>
            <a:r>
              <a:rPr sz="1100" spc="-10" dirty="0">
                <a:latin typeface="Cambria"/>
                <a:cs typeface="Cambria"/>
              </a:rPr>
              <a:t>Validation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108" name="object 10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55464" y="4134611"/>
            <a:ext cx="972312" cy="989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43710">
              <a:lnSpc>
                <a:spcPct val="100000"/>
              </a:lnSpc>
              <a:spcBef>
                <a:spcPts val="110"/>
              </a:spcBef>
            </a:pPr>
            <a:r>
              <a:rPr dirty="0"/>
              <a:t>EDA:</a:t>
            </a:r>
            <a:r>
              <a:rPr spc="-110" dirty="0"/>
              <a:t> </a:t>
            </a:r>
            <a:r>
              <a:rPr dirty="0"/>
              <a:t>Visual</a:t>
            </a:r>
            <a:r>
              <a:rPr spc="-95" dirty="0"/>
              <a:t> </a:t>
            </a:r>
            <a:r>
              <a:rPr spc="-10" dirty="0"/>
              <a:t>Analyses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608" y="1074419"/>
            <a:ext cx="5303519" cy="5333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4159" y="1211580"/>
            <a:ext cx="2575559" cy="24323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93045" y="1968532"/>
            <a:ext cx="91566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FFFFFF"/>
                </a:solidFill>
                <a:latin typeface="Cambria"/>
                <a:cs typeface="Cambria"/>
              </a:rPr>
              <a:t>Non-</a:t>
            </a:r>
            <a:r>
              <a:rPr sz="1300" spc="-10" dirty="0">
                <a:solidFill>
                  <a:srgbClr val="FFFFFF"/>
                </a:solidFill>
                <a:latin typeface="Cambria"/>
                <a:cs typeface="Cambria"/>
              </a:rPr>
              <a:t>Potable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5567" y="2722912"/>
            <a:ext cx="5632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FFFFFF"/>
                </a:solidFill>
                <a:latin typeface="Cambria"/>
                <a:cs typeface="Cambria"/>
              </a:rPr>
              <a:t>Potable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4871" y="3880103"/>
            <a:ext cx="3371088" cy="22402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073819" y="4734565"/>
            <a:ext cx="2044064" cy="624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-20" dirty="0">
                <a:solidFill>
                  <a:srgbClr val="FFFFFF"/>
                </a:solidFill>
                <a:latin typeface="Cambria"/>
                <a:cs typeface="Cambria"/>
              </a:rPr>
              <a:t>1998</a:t>
            </a:r>
            <a:endParaRPr sz="1950">
              <a:latin typeface="Cambria"/>
              <a:cs typeface="Cambria"/>
            </a:endParaRPr>
          </a:p>
          <a:p>
            <a:pPr marL="1434465">
              <a:lnSpc>
                <a:spcPct val="100000"/>
              </a:lnSpc>
            </a:pPr>
            <a:r>
              <a:rPr sz="1950" b="1" spc="-20" dirty="0">
                <a:solidFill>
                  <a:srgbClr val="FFFFFF"/>
                </a:solidFill>
                <a:latin typeface="Cambria"/>
                <a:cs typeface="Cambria"/>
              </a:rPr>
              <a:t>1278</a:t>
            </a:r>
            <a:endParaRPr sz="1950">
              <a:latin typeface="Cambria"/>
              <a:cs typeface="Cambr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43710">
              <a:lnSpc>
                <a:spcPct val="100000"/>
              </a:lnSpc>
              <a:spcBef>
                <a:spcPts val="110"/>
              </a:spcBef>
            </a:pPr>
            <a:r>
              <a:rPr dirty="0"/>
              <a:t>EDA:</a:t>
            </a:r>
            <a:r>
              <a:rPr spc="-110" dirty="0"/>
              <a:t> </a:t>
            </a:r>
            <a:r>
              <a:rPr dirty="0"/>
              <a:t>Visual</a:t>
            </a:r>
            <a:r>
              <a:rPr spc="-95" dirty="0"/>
              <a:t> </a:t>
            </a:r>
            <a:r>
              <a:rPr spc="-10" dirty="0"/>
              <a:t>Analyses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892" y="1427988"/>
            <a:ext cx="9372600" cy="46436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37130">
              <a:lnSpc>
                <a:spcPct val="100000"/>
              </a:lnSpc>
              <a:spcBef>
                <a:spcPts val="110"/>
              </a:spcBef>
            </a:pPr>
            <a:r>
              <a:rPr dirty="0"/>
              <a:t>Missing</a:t>
            </a:r>
            <a:r>
              <a:rPr spc="-10" dirty="0"/>
              <a:t> </a:t>
            </a:r>
            <a:r>
              <a:rPr spc="-30" dirty="0"/>
              <a:t>Values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59" y="1254251"/>
            <a:ext cx="6966203" cy="44089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4484" y="5770850"/>
            <a:ext cx="7472680" cy="629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6390" marR="5080" indent="-314325">
              <a:lnSpc>
                <a:spcPct val="101600"/>
              </a:lnSpc>
              <a:spcBef>
                <a:spcPts val="90"/>
              </a:spcBef>
              <a:buFont typeface="Arial"/>
              <a:buChar char="•"/>
              <a:tabLst>
                <a:tab pos="326390" algn="l"/>
                <a:tab pos="327025" algn="l"/>
              </a:tabLst>
            </a:pPr>
            <a:r>
              <a:rPr sz="1950" dirty="0">
                <a:latin typeface="Cambria"/>
                <a:cs typeface="Cambria"/>
              </a:rPr>
              <a:t>The</a:t>
            </a:r>
            <a:r>
              <a:rPr sz="1950" spc="1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majority</a:t>
            </a:r>
            <a:r>
              <a:rPr sz="1950" spc="1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of</a:t>
            </a:r>
            <a:r>
              <a:rPr sz="1950" spc="4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the</a:t>
            </a:r>
            <a:r>
              <a:rPr sz="1950" spc="3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parameters</a:t>
            </a:r>
            <a:r>
              <a:rPr sz="1950" spc="5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have</a:t>
            </a:r>
            <a:r>
              <a:rPr sz="1950" spc="1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a</a:t>
            </a:r>
            <a:r>
              <a:rPr sz="1950" spc="3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Gaussian</a:t>
            </a:r>
            <a:r>
              <a:rPr sz="1950" spc="-10" dirty="0">
                <a:latin typeface="Cambria"/>
                <a:cs typeface="Cambria"/>
              </a:rPr>
              <a:t> distribution </a:t>
            </a:r>
            <a:r>
              <a:rPr sz="1950" dirty="0">
                <a:latin typeface="Cambria"/>
                <a:cs typeface="Cambria"/>
              </a:rPr>
              <a:t>therefore</a:t>
            </a:r>
            <a:r>
              <a:rPr sz="1950" spc="2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it</a:t>
            </a:r>
            <a:r>
              <a:rPr sz="1950" spc="3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was</a:t>
            </a:r>
            <a:r>
              <a:rPr sz="1950" spc="1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safe</a:t>
            </a:r>
            <a:r>
              <a:rPr sz="1950" spc="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to</a:t>
            </a:r>
            <a:r>
              <a:rPr sz="1950" spc="1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replace missing</a:t>
            </a:r>
            <a:r>
              <a:rPr sz="1950" spc="2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values</a:t>
            </a:r>
            <a:r>
              <a:rPr sz="1950" spc="4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with</a:t>
            </a:r>
            <a:r>
              <a:rPr sz="1950" spc="1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the</a:t>
            </a:r>
            <a:r>
              <a:rPr sz="1950" spc="2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mean </a:t>
            </a:r>
            <a:r>
              <a:rPr sz="1950" spc="-10" dirty="0">
                <a:latin typeface="Cambria"/>
                <a:cs typeface="Cambria"/>
              </a:rPr>
              <a:t>value</a:t>
            </a:r>
            <a:endParaRPr sz="195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" y="1213865"/>
            <a:ext cx="8655050" cy="5401945"/>
            <a:chOff x="1143000" y="1213865"/>
            <a:chExt cx="8655050" cy="5401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1216151"/>
              <a:ext cx="7772400" cy="2634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3980688"/>
              <a:ext cx="7772400" cy="26349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4544" y="2414016"/>
              <a:ext cx="873251" cy="30662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4687" y="1217675"/>
              <a:ext cx="6824980" cy="1628139"/>
            </a:xfrm>
            <a:custGeom>
              <a:avLst/>
              <a:gdLst/>
              <a:ahLst/>
              <a:cxnLst/>
              <a:rect l="l" t="t" r="r" b="b"/>
              <a:pathLst>
                <a:path w="6824980" h="1628139">
                  <a:moveTo>
                    <a:pt x="0" y="56387"/>
                  </a:moveTo>
                  <a:lnTo>
                    <a:pt x="597408" y="56387"/>
                  </a:lnTo>
                  <a:lnTo>
                    <a:pt x="597408" y="256032"/>
                  </a:lnTo>
                  <a:lnTo>
                    <a:pt x="0" y="256032"/>
                  </a:lnTo>
                  <a:lnTo>
                    <a:pt x="0" y="56387"/>
                  </a:lnTo>
                  <a:close/>
                </a:path>
                <a:path w="6824980" h="1628139">
                  <a:moveTo>
                    <a:pt x="1549908" y="56387"/>
                  </a:moveTo>
                  <a:lnTo>
                    <a:pt x="2147315" y="56387"/>
                  </a:lnTo>
                  <a:lnTo>
                    <a:pt x="2147315" y="256032"/>
                  </a:lnTo>
                  <a:lnTo>
                    <a:pt x="1549908" y="256032"/>
                  </a:lnTo>
                  <a:lnTo>
                    <a:pt x="1549908" y="56387"/>
                  </a:lnTo>
                  <a:close/>
                </a:path>
                <a:path w="6824980" h="1628139">
                  <a:moveTo>
                    <a:pt x="3125723" y="102108"/>
                  </a:moveTo>
                  <a:lnTo>
                    <a:pt x="3723131" y="102108"/>
                  </a:lnTo>
                  <a:lnTo>
                    <a:pt x="3723131" y="301752"/>
                  </a:lnTo>
                  <a:lnTo>
                    <a:pt x="3125723" y="301752"/>
                  </a:lnTo>
                  <a:lnTo>
                    <a:pt x="3125723" y="102108"/>
                  </a:lnTo>
                  <a:close/>
                </a:path>
                <a:path w="6824980" h="1628139">
                  <a:moveTo>
                    <a:pt x="4675631" y="53340"/>
                  </a:moveTo>
                  <a:lnTo>
                    <a:pt x="5273040" y="53340"/>
                  </a:lnTo>
                  <a:lnTo>
                    <a:pt x="5273040" y="252983"/>
                  </a:lnTo>
                  <a:lnTo>
                    <a:pt x="4675631" y="252983"/>
                  </a:lnTo>
                  <a:lnTo>
                    <a:pt x="4675631" y="53340"/>
                  </a:lnTo>
                  <a:close/>
                </a:path>
                <a:path w="6824980" h="1628139">
                  <a:moveTo>
                    <a:pt x="6227063" y="0"/>
                  </a:moveTo>
                  <a:lnTo>
                    <a:pt x="6824472" y="0"/>
                  </a:lnTo>
                  <a:lnTo>
                    <a:pt x="6824472" y="199644"/>
                  </a:lnTo>
                  <a:lnTo>
                    <a:pt x="6227063" y="199644"/>
                  </a:lnTo>
                  <a:lnTo>
                    <a:pt x="6227063" y="0"/>
                  </a:lnTo>
                  <a:close/>
                </a:path>
                <a:path w="6824980" h="1628139">
                  <a:moveTo>
                    <a:pt x="0" y="1429512"/>
                  </a:moveTo>
                  <a:lnTo>
                    <a:pt x="597408" y="1429512"/>
                  </a:lnTo>
                  <a:lnTo>
                    <a:pt x="597408" y="1627632"/>
                  </a:lnTo>
                  <a:lnTo>
                    <a:pt x="0" y="1627632"/>
                  </a:lnTo>
                  <a:lnTo>
                    <a:pt x="0" y="1429512"/>
                  </a:lnTo>
                  <a:close/>
                </a:path>
                <a:path w="6824980" h="1628139">
                  <a:moveTo>
                    <a:pt x="1549908" y="1429512"/>
                  </a:moveTo>
                  <a:lnTo>
                    <a:pt x="2147315" y="1429512"/>
                  </a:lnTo>
                  <a:lnTo>
                    <a:pt x="2147315" y="1627632"/>
                  </a:lnTo>
                  <a:lnTo>
                    <a:pt x="1549908" y="1627632"/>
                  </a:lnTo>
                  <a:lnTo>
                    <a:pt x="1549908" y="1429512"/>
                  </a:lnTo>
                  <a:close/>
                </a:path>
                <a:path w="6824980" h="1628139">
                  <a:moveTo>
                    <a:pt x="3125723" y="1367027"/>
                  </a:moveTo>
                  <a:lnTo>
                    <a:pt x="3723131" y="1367027"/>
                  </a:lnTo>
                  <a:lnTo>
                    <a:pt x="3723131" y="1565148"/>
                  </a:lnTo>
                  <a:lnTo>
                    <a:pt x="3125723" y="1565148"/>
                  </a:lnTo>
                  <a:lnTo>
                    <a:pt x="3125723" y="1367027"/>
                  </a:lnTo>
                  <a:close/>
                </a:path>
                <a:path w="6824980" h="1628139">
                  <a:moveTo>
                    <a:pt x="4675631" y="1370075"/>
                  </a:moveTo>
                  <a:lnTo>
                    <a:pt x="5273040" y="1370075"/>
                  </a:lnTo>
                  <a:lnTo>
                    <a:pt x="5273040" y="1568196"/>
                  </a:lnTo>
                  <a:lnTo>
                    <a:pt x="4675631" y="1568196"/>
                  </a:lnTo>
                  <a:lnTo>
                    <a:pt x="4675631" y="1370075"/>
                  </a:lnTo>
                  <a:close/>
                </a:path>
              </a:pathLst>
            </a:custGeom>
            <a:ln w="762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33600">
              <a:lnSpc>
                <a:spcPct val="100000"/>
              </a:lnSpc>
              <a:spcBef>
                <a:spcPts val="110"/>
              </a:spcBef>
            </a:pPr>
            <a:r>
              <a:rPr dirty="0"/>
              <a:t>Outlier</a:t>
            </a:r>
            <a:r>
              <a:rPr spc="-25" dirty="0"/>
              <a:t> </a:t>
            </a:r>
            <a:r>
              <a:rPr spc="-10" dirty="0"/>
              <a:t>Detection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7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695</Words>
  <Application>Microsoft Office PowerPoint</Application>
  <PresentationFormat>Custom</PresentationFormat>
  <Paragraphs>259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</vt:lpstr>
      <vt:lpstr>Times New Roman</vt:lpstr>
      <vt:lpstr>Wingdings</vt:lpstr>
      <vt:lpstr>Office Theme</vt:lpstr>
      <vt:lpstr>Water Quality Classification</vt:lpstr>
      <vt:lpstr>Why classify water?</vt:lpstr>
      <vt:lpstr>Predicting Water Potability</vt:lpstr>
      <vt:lpstr>The Dataset https://www.kaggle.com/datasets/adityakadiwal/water-potability/</vt:lpstr>
      <vt:lpstr>Approach Process</vt:lpstr>
      <vt:lpstr>EDA: Visual Analyses</vt:lpstr>
      <vt:lpstr>EDA: Visual Analyses</vt:lpstr>
      <vt:lpstr>Missing Values</vt:lpstr>
      <vt:lpstr>Outlier Detection</vt:lpstr>
      <vt:lpstr>Class Imbalance</vt:lpstr>
      <vt:lpstr>Principle Component Analysis</vt:lpstr>
      <vt:lpstr>Algorithm Comparison 1st Iteration</vt:lpstr>
      <vt:lpstr>Algorithm Comparison 2nd Iteration</vt:lpstr>
      <vt:lpstr>Model Evaluation</vt:lpstr>
      <vt:lpstr>Cross Validation</vt:lpstr>
      <vt:lpstr>Interpretation &amp; Recommendations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CIND820_CapstonePPT</dc:title>
  <dc:creator>annsa</dc:creator>
  <cp:lastModifiedBy>rashmitha reddy</cp:lastModifiedBy>
  <cp:revision>1</cp:revision>
  <dcterms:created xsi:type="dcterms:W3CDTF">2023-04-28T04:34:53Z</dcterms:created>
  <dcterms:modified xsi:type="dcterms:W3CDTF">2023-04-28T04:35:36Z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LastSaved">
    <vt:filetime>2023-04-28T00:00:00Z</vt:filetime>
  </property>
  <property fmtid="{D5CDD505-2E9C-101B-9397-08002B2CF9AE}" pid="4" name="Producer">
    <vt:lpwstr>Microsoft: Print To PDF</vt:lpwstr>
  </property>
</Properties>
</file>